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19.png" ContentType="image/png"/>
  <Override PartName="/ppt/media/image1.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7772400" cy="100584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388440" y="2353320"/>
            <a:ext cx="6994800" cy="278244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388440" y="5400360"/>
            <a:ext cx="699480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38844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397260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388440" y="540036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5"/>
          <p:cNvSpPr>
            <a:spLocks noGrp="1"/>
          </p:cNvSpPr>
          <p:nvPr>
            <p:ph/>
          </p:nvPr>
        </p:nvSpPr>
        <p:spPr>
          <a:xfrm>
            <a:off x="3972600" y="5400360"/>
            <a:ext cx="341316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388440" y="2353320"/>
            <a:ext cx="2252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2753640" y="2353320"/>
            <a:ext cx="2252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5118840" y="2353320"/>
            <a:ext cx="2252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388440" y="5400360"/>
            <a:ext cx="2252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6"/>
          <p:cNvSpPr>
            <a:spLocks noGrp="1"/>
          </p:cNvSpPr>
          <p:nvPr>
            <p:ph/>
          </p:nvPr>
        </p:nvSpPr>
        <p:spPr>
          <a:xfrm>
            <a:off x="2753640" y="5400360"/>
            <a:ext cx="2252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7"/>
          <p:cNvSpPr>
            <a:spLocks noGrp="1"/>
          </p:cNvSpPr>
          <p:nvPr>
            <p:ph/>
          </p:nvPr>
        </p:nvSpPr>
        <p:spPr>
          <a:xfrm>
            <a:off x="5118840" y="5400360"/>
            <a:ext cx="225216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 name="PlaceHolder 2"/>
          <p:cNvSpPr>
            <a:spLocks noGrp="1"/>
          </p:cNvSpPr>
          <p:nvPr>
            <p:ph type="subTitle"/>
          </p:nvPr>
        </p:nvSpPr>
        <p:spPr>
          <a:xfrm>
            <a:off x="388440" y="2353320"/>
            <a:ext cx="6994800" cy="5833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p:nvPr>
        </p:nvSpPr>
        <p:spPr>
          <a:xfrm>
            <a:off x="388440" y="2353320"/>
            <a:ext cx="6994800" cy="5833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p:nvPr>
        </p:nvSpPr>
        <p:spPr>
          <a:xfrm>
            <a:off x="388440" y="2353320"/>
            <a:ext cx="3413160" cy="5833440"/>
          </a:xfrm>
          <a:prstGeom prst="rect">
            <a:avLst/>
          </a:prstGeom>
          <a:noFill/>
          <a:ln w="0">
            <a:noFill/>
          </a:ln>
        </p:spPr>
        <p:txBody>
          <a:bodyPr lIns="0" rIns="0" tIns="0" bIns="0" anchor="t">
            <a:normAutofit/>
          </a:bodyPr>
          <a:p>
            <a:endParaRPr b="0" lang="en-US" sz="3200" spc="-1" strike="noStrike">
              <a:latin typeface="Arial"/>
            </a:endParaRPr>
          </a:p>
        </p:txBody>
      </p:sp>
      <p:sp>
        <p:nvSpPr>
          <p:cNvPr id="48" name="PlaceHolder 3"/>
          <p:cNvSpPr>
            <a:spLocks noGrp="1"/>
          </p:cNvSpPr>
          <p:nvPr>
            <p:ph/>
          </p:nvPr>
        </p:nvSpPr>
        <p:spPr>
          <a:xfrm>
            <a:off x="3972600" y="2353320"/>
            <a:ext cx="3413160" cy="5833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88440" y="401040"/>
            <a:ext cx="6994800" cy="7784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38844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53" name="PlaceHolder 3"/>
          <p:cNvSpPr>
            <a:spLocks noGrp="1"/>
          </p:cNvSpPr>
          <p:nvPr>
            <p:ph/>
          </p:nvPr>
        </p:nvSpPr>
        <p:spPr>
          <a:xfrm>
            <a:off x="3972600" y="2353320"/>
            <a:ext cx="3413160" cy="5833440"/>
          </a:xfrm>
          <a:prstGeom prst="rect">
            <a:avLst/>
          </a:prstGeom>
          <a:noFill/>
          <a:ln w="0">
            <a:noFill/>
          </a:ln>
        </p:spPr>
        <p:txBody>
          <a:bodyPr lIns="0" rIns="0" tIns="0" bIns="0" anchor="t">
            <a:normAutofit/>
          </a:bodyPr>
          <a:p>
            <a:endParaRPr b="0" lang="en-US" sz="3200" spc="-1" strike="noStrike">
              <a:latin typeface="Arial"/>
            </a:endParaRPr>
          </a:p>
        </p:txBody>
      </p:sp>
      <p:sp>
        <p:nvSpPr>
          <p:cNvPr id="54" name="PlaceHolder 4"/>
          <p:cNvSpPr>
            <a:spLocks noGrp="1"/>
          </p:cNvSpPr>
          <p:nvPr>
            <p:ph/>
          </p:nvPr>
        </p:nvSpPr>
        <p:spPr>
          <a:xfrm>
            <a:off x="388440" y="5400360"/>
            <a:ext cx="341316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 name="PlaceHolder 2"/>
          <p:cNvSpPr>
            <a:spLocks noGrp="1"/>
          </p:cNvSpPr>
          <p:nvPr>
            <p:ph type="subTitle"/>
          </p:nvPr>
        </p:nvSpPr>
        <p:spPr>
          <a:xfrm>
            <a:off x="388440" y="2353320"/>
            <a:ext cx="6994800" cy="58334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388440" y="2353320"/>
            <a:ext cx="3413160" cy="58334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397260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3972600" y="5400360"/>
            <a:ext cx="341316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38844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397260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388440" y="5400360"/>
            <a:ext cx="699480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388440" y="2353320"/>
            <a:ext cx="6994800" cy="27824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388440" y="5400360"/>
            <a:ext cx="699480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38844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397260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388440" y="540036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5"/>
          <p:cNvSpPr>
            <a:spLocks noGrp="1"/>
          </p:cNvSpPr>
          <p:nvPr>
            <p:ph/>
          </p:nvPr>
        </p:nvSpPr>
        <p:spPr>
          <a:xfrm>
            <a:off x="3972600" y="5400360"/>
            <a:ext cx="341316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 name="PlaceHolder 2"/>
          <p:cNvSpPr>
            <a:spLocks noGrp="1"/>
          </p:cNvSpPr>
          <p:nvPr>
            <p:ph/>
          </p:nvPr>
        </p:nvSpPr>
        <p:spPr>
          <a:xfrm>
            <a:off x="388440" y="2353320"/>
            <a:ext cx="2252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3"/>
          <p:cNvSpPr>
            <a:spLocks noGrp="1"/>
          </p:cNvSpPr>
          <p:nvPr>
            <p:ph/>
          </p:nvPr>
        </p:nvSpPr>
        <p:spPr>
          <a:xfrm>
            <a:off x="2753640" y="2353320"/>
            <a:ext cx="2252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4"/>
          <p:cNvSpPr>
            <a:spLocks noGrp="1"/>
          </p:cNvSpPr>
          <p:nvPr>
            <p:ph/>
          </p:nvPr>
        </p:nvSpPr>
        <p:spPr>
          <a:xfrm>
            <a:off x="5118840" y="2353320"/>
            <a:ext cx="2252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5"/>
          <p:cNvSpPr>
            <a:spLocks noGrp="1"/>
          </p:cNvSpPr>
          <p:nvPr>
            <p:ph/>
          </p:nvPr>
        </p:nvSpPr>
        <p:spPr>
          <a:xfrm>
            <a:off x="388440" y="5400360"/>
            <a:ext cx="2252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6"/>
          <p:cNvSpPr>
            <a:spLocks noGrp="1"/>
          </p:cNvSpPr>
          <p:nvPr>
            <p:ph/>
          </p:nvPr>
        </p:nvSpPr>
        <p:spPr>
          <a:xfrm>
            <a:off x="2753640" y="5400360"/>
            <a:ext cx="2252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7"/>
          <p:cNvSpPr>
            <a:spLocks noGrp="1"/>
          </p:cNvSpPr>
          <p:nvPr>
            <p:ph/>
          </p:nvPr>
        </p:nvSpPr>
        <p:spPr>
          <a:xfrm>
            <a:off x="5118840" y="5400360"/>
            <a:ext cx="225216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p:nvPr>
        </p:nvSpPr>
        <p:spPr>
          <a:xfrm>
            <a:off x="388440" y="2353320"/>
            <a:ext cx="6994800" cy="5833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388440" y="2353320"/>
            <a:ext cx="3413160" cy="58334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3"/>
          <p:cNvSpPr>
            <a:spLocks noGrp="1"/>
          </p:cNvSpPr>
          <p:nvPr>
            <p:ph/>
          </p:nvPr>
        </p:nvSpPr>
        <p:spPr>
          <a:xfrm>
            <a:off x="3972600" y="2353320"/>
            <a:ext cx="3413160" cy="5833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88440" y="401040"/>
            <a:ext cx="6994800" cy="7784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38844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3972600" y="2353320"/>
            <a:ext cx="3413160" cy="583344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4"/>
          <p:cNvSpPr>
            <a:spLocks noGrp="1"/>
          </p:cNvSpPr>
          <p:nvPr>
            <p:ph/>
          </p:nvPr>
        </p:nvSpPr>
        <p:spPr>
          <a:xfrm>
            <a:off x="388440" y="5400360"/>
            <a:ext cx="341316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388440" y="2353320"/>
            <a:ext cx="3413160" cy="583344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397260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3972600" y="5400360"/>
            <a:ext cx="341316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38844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3972600" y="2353320"/>
            <a:ext cx="3413160" cy="278244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388440" y="5400360"/>
            <a:ext cx="6994800" cy="27824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Google Shape;20;p3" descr=""/>
          <p:cNvPicPr/>
          <p:nvPr/>
        </p:nvPicPr>
        <p:blipFill>
          <a:blip r:embed="rId3"/>
          <a:stretch/>
        </p:blipFill>
        <p:spPr>
          <a:xfrm>
            <a:off x="6159240" y="72360"/>
            <a:ext cx="999360" cy="344520"/>
          </a:xfrm>
          <a:prstGeom prst="rect">
            <a:avLst/>
          </a:prstGeom>
          <a:ln w="0">
            <a:noFill/>
          </a:ln>
        </p:spPr>
      </p:pic>
      <p:sp>
        <p:nvSpPr>
          <p:cNvPr id="1" name="PlaceHolder 1"/>
          <p:cNvSpPr>
            <a:spLocks noGrp="1"/>
          </p:cNvSpPr>
          <p:nvPr>
            <p:ph type="title"/>
          </p:nvPr>
        </p:nvSpPr>
        <p:spPr>
          <a:xfrm>
            <a:off x="621000" y="40680"/>
            <a:ext cx="5328360" cy="477720"/>
          </a:xfrm>
          <a:prstGeom prst="rect">
            <a:avLst/>
          </a:prstGeom>
          <a:noFill/>
          <a:ln w="0">
            <a:noFill/>
          </a:ln>
        </p:spPr>
        <p:txBody>
          <a:bodyPr lIns="0" rIns="0" tIns="0" bIns="0" anchor="ctr">
            <a:noAutofit/>
          </a:bodyPr>
          <a:p>
            <a:r>
              <a:rPr b="0" lang="en-US" sz="1800" spc="-1" strike="noStrike">
                <a:latin typeface="Arial"/>
              </a:rPr>
              <a:t>Click to edit the title text </a:t>
            </a:r>
            <a:r>
              <a:rPr b="0" lang="en-US" sz="1800" spc="-1" strike="noStrike">
                <a:latin typeface="Arial"/>
              </a:rPr>
              <a:t>format</a:t>
            </a:r>
            <a:endParaRPr b="0" lang="en-US" sz="1800" spc="-1" strike="noStrike">
              <a:latin typeface="Arial"/>
            </a:endParaRPr>
          </a:p>
        </p:txBody>
      </p:sp>
      <p:sp>
        <p:nvSpPr>
          <p:cNvPr id="2" name="PlaceHolder 2"/>
          <p:cNvSpPr>
            <a:spLocks noGrp="1"/>
          </p:cNvSpPr>
          <p:nvPr>
            <p:ph type="body"/>
          </p:nvPr>
        </p:nvSpPr>
        <p:spPr>
          <a:xfrm>
            <a:off x="613080" y="926280"/>
            <a:ext cx="6545160" cy="7940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39" name="Google Shape;27;p4" descr=""/>
          <p:cNvPicPr/>
          <p:nvPr/>
        </p:nvPicPr>
        <p:blipFill>
          <a:blip r:embed="rId3"/>
          <a:stretch/>
        </p:blipFill>
        <p:spPr>
          <a:xfrm>
            <a:off x="6159240" y="72360"/>
            <a:ext cx="999360" cy="344520"/>
          </a:xfrm>
          <a:prstGeom prst="rect">
            <a:avLst/>
          </a:prstGeom>
          <a:ln w="0">
            <a:noFill/>
          </a:ln>
        </p:spPr>
      </p:pic>
      <p:sp>
        <p:nvSpPr>
          <p:cNvPr id="40" name="PlaceHolder 1"/>
          <p:cNvSpPr>
            <a:spLocks noGrp="1"/>
          </p:cNvSpPr>
          <p:nvPr>
            <p:ph type="title"/>
          </p:nvPr>
        </p:nvSpPr>
        <p:spPr>
          <a:xfrm>
            <a:off x="388440" y="401040"/>
            <a:ext cx="6994800" cy="167904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1" name="PlaceHolder 2"/>
          <p:cNvSpPr>
            <a:spLocks noGrp="1"/>
          </p:cNvSpPr>
          <p:nvPr>
            <p:ph type="body"/>
          </p:nvPr>
        </p:nvSpPr>
        <p:spPr>
          <a:xfrm>
            <a:off x="388440" y="2353320"/>
            <a:ext cx="6994800" cy="58334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huggingface.co/google/vit-base-patch16-224" TargetMode="External"/><Relationship Id="rId2" Type="http://schemas.openxmlformats.org/officeDocument/2006/relationships/hyperlink" Target="https://huggingface.co/nlpconnect/vit-gpt2-image-captioning" TargetMode="External"/><Relationship Id="rId3" Type="http://schemas.openxmlformats.org/officeDocument/2006/relationships/hyperlink" Target="https://huggingface.co/Helsinki-NLP/opus-mt-en-es" TargetMode="Externa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huggingface.co/runwayml/stable-diffusion-v1-5" TargetMode="External"/><Relationship Id="rId2" Type="http://schemas.openxmlformats.org/officeDocument/2006/relationships/hyperlink" Target="https://huggingface.co/facebook/bart-large-cnn" TargetMode="Externa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s://huggingface.co/spaces/stabilityai/stable-diffusion" TargetMode="External"/><Relationship Id="rId2" Type="http://schemas.openxmlformats.org/officeDocument/2006/relationships/hyperlink" Target="https://huggingface.co/spaces/timbrooks/instruct-pix2pix" TargetMode="Externa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79" name="PlaceHolder 2"/>
          <p:cNvSpPr>
            <a:spLocks noGrp="1"/>
          </p:cNvSpPr>
          <p:nvPr>
            <p:ph type="title"/>
          </p:nvPr>
        </p:nvSpPr>
        <p:spPr>
          <a:xfrm>
            <a:off x="621000" y="907200"/>
            <a:ext cx="6545160" cy="477720"/>
          </a:xfrm>
          <a:prstGeom prst="rect">
            <a:avLst/>
          </a:prstGeom>
          <a:noFill/>
          <a:ln w="0">
            <a:noFill/>
          </a:ln>
        </p:spPr>
        <p:txBody>
          <a:bodyPr lIns="128160" rIns="128160" tIns="128160" bIns="128160" anchor="t">
            <a:normAutofit fontScale="60000"/>
          </a:bodyPr>
          <a:p>
            <a:pPr algn="ctr">
              <a:lnSpc>
                <a:spcPct val="100000"/>
              </a:lnSpc>
              <a:buNone/>
              <a:tabLst>
                <a:tab algn="l" pos="0"/>
              </a:tabLst>
            </a:pPr>
            <a:r>
              <a:rPr b="1" lang="en" sz="2400" spc="-1" strike="noStrike">
                <a:solidFill>
                  <a:srgbClr val="004033"/>
                </a:solidFill>
                <a:latin typeface="Roboto"/>
                <a:ea typeface="Roboto"/>
              </a:rPr>
              <a:t>🧠 </a:t>
            </a:r>
            <a:r>
              <a:rPr b="1" lang="en" sz="2400" spc="-1" strike="noStrike">
                <a:solidFill>
                  <a:srgbClr val="004033"/>
                </a:solidFill>
                <a:latin typeface="Roboto"/>
                <a:ea typeface="Roboto"/>
              </a:rPr>
              <a:t>Workbook de IA en el día a día</a:t>
            </a:r>
            <a:endParaRPr b="0" lang="en-US" sz="2400" spc="-1" strike="noStrike">
              <a:latin typeface="Arial"/>
            </a:endParaRPr>
          </a:p>
        </p:txBody>
      </p:sp>
      <p:sp>
        <p:nvSpPr>
          <p:cNvPr id="80" name="PlaceHolder 3"/>
          <p:cNvSpPr>
            <a:spLocks noGrp="1"/>
          </p:cNvSpPr>
          <p:nvPr>
            <p:ph type="subTitle"/>
          </p:nvPr>
        </p:nvSpPr>
        <p:spPr>
          <a:xfrm>
            <a:off x="621000" y="1293120"/>
            <a:ext cx="6545160" cy="477720"/>
          </a:xfrm>
          <a:prstGeom prst="rect">
            <a:avLst/>
          </a:prstGeom>
          <a:noFill/>
          <a:ln w="0">
            <a:noFill/>
          </a:ln>
        </p:spPr>
        <p:txBody>
          <a:bodyPr lIns="128160" rIns="128160" tIns="128160" bIns="128160" anchor="t">
            <a:normAutofit fontScale="66000"/>
          </a:bodyPr>
          <a:p>
            <a:pPr algn="ctr">
              <a:lnSpc>
                <a:spcPct val="115000"/>
              </a:lnSpc>
              <a:spcAft>
                <a:spcPts val="1701"/>
              </a:spcAft>
              <a:buNone/>
              <a:tabLst>
                <a:tab algn="l" pos="0"/>
              </a:tabLst>
            </a:pPr>
            <a:r>
              <a:rPr b="0" lang="en" sz="1900" spc="-1" strike="noStrike">
                <a:solidFill>
                  <a:srgbClr val="000000"/>
                </a:solidFill>
                <a:latin typeface="Roboto"/>
                <a:ea typeface="Roboto"/>
              </a:rPr>
              <a:t>Guía de retos y </a:t>
            </a:r>
            <a:r>
              <a:rPr b="0" lang="en" sz="1900" spc="-1" strike="noStrike">
                <a:solidFill>
                  <a:srgbClr val="000000"/>
                </a:solidFill>
                <a:latin typeface="Roboto"/>
                <a:ea typeface="Roboto"/>
              </a:rPr>
              <a:t>reflexiones</a:t>
            </a:r>
            <a:endParaRPr b="0" lang="en-US" sz="1900" spc="-1" strike="noStrike">
              <a:latin typeface="Arial"/>
            </a:endParaRPr>
          </a:p>
        </p:txBody>
      </p:sp>
      <p:sp>
        <p:nvSpPr>
          <p:cNvPr id="81" name="PlaceHolder 4"/>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82" name="Google Shape;39;p5"/>
          <p:cNvGraphicFramePr/>
          <p:nvPr/>
        </p:nvGraphicFramePr>
        <p:xfrm>
          <a:off x="388800" y="2160360"/>
          <a:ext cx="6777360" cy="6480000"/>
        </p:xfrm>
        <a:graphic>
          <a:graphicData uri="http://schemas.openxmlformats.org/drawingml/2006/table">
            <a:tbl>
              <a:tblPr/>
              <a:tblGrid>
                <a:gridCol w="2003040"/>
                <a:gridCol w="2125440"/>
                <a:gridCol w="2649240"/>
              </a:tblGrid>
              <a:tr h="40536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a:t>
                      </a:r>
                      <a:r>
                        <a:rPr b="1" lang="en" sz="1400" spc="-1" strike="noStrike">
                          <a:solidFill>
                            <a:srgbClr val="ffffff"/>
                          </a:solidFill>
                          <a:latin typeface="Roboto"/>
                          <a:ea typeface="Roboto"/>
                        </a:rPr>
                        <a:t>Retos módulo 1 - Fundamentos de IA (Parte 1)</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389880">
                <a:tc>
                  <a:txBody>
                    <a:bodyPr lIns="63360" rIns="63360" anchor="ctr">
                      <a:noAutofit/>
                    </a:bodyPr>
                    <a:p>
                      <a:pPr algn="ctr">
                        <a:lnSpc>
                          <a:spcPct val="115000"/>
                        </a:lnSpc>
                        <a:buNone/>
                        <a:tabLst>
                          <a:tab algn="l" pos="0"/>
                        </a:tabLst>
                      </a:pPr>
                      <a:r>
                        <a:rPr b="1" lang="en" sz="1200" spc="-1" strike="noStrike">
                          <a:solidFill>
                            <a:srgbClr val="274e13"/>
                          </a:solidFill>
                          <a:latin typeface="Roboto"/>
                          <a:ea typeface="Roboto"/>
                        </a:rPr>
                        <a:t>Clase/Tema</a:t>
                      </a:r>
                      <a:endParaRPr b="0" lang="en-US" sz="12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15000"/>
                        </a:lnSpc>
                        <a:buNone/>
                        <a:tabLst>
                          <a:tab algn="l" pos="0"/>
                        </a:tabLst>
                      </a:pPr>
                      <a:r>
                        <a:rPr b="1" lang="en" sz="1200" spc="-1" strike="noStrike">
                          <a:solidFill>
                            <a:srgbClr val="274e13"/>
                          </a:solidFill>
                          <a:latin typeface="Roboto"/>
                          <a:ea typeface="Roboto"/>
                        </a:rPr>
                        <a:t>Reto por clase</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00000"/>
                        </a:lnSpc>
                        <a:buNone/>
                        <a:tabLst>
                          <a:tab algn="l" pos="0"/>
                        </a:tabLst>
                      </a:pPr>
                      <a:r>
                        <a:rPr b="1" lang="en" sz="1200" spc="-1" strike="noStrike">
                          <a:solidFill>
                            <a:srgbClr val="274e13"/>
                          </a:solidFill>
                          <a:latin typeface="Roboto"/>
                          <a:ea typeface="Roboto"/>
                        </a:rPr>
                        <a:t>Respuestas</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274e13"/>
                      </a:solidFill>
                    </a:lnB>
                    <a:noFill/>
                  </a:tcPr>
                </a:tc>
              </a:tr>
              <a:tr h="118296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¿Qué es inteligencia artificial?</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IA en tu vida</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Escribe 3 casos en los que creas que hay inteligencia artificial en tu entorno.</a:t>
                      </a:r>
                      <a:endParaRPr b="0" lang="en-US" sz="1000" spc="-1" strike="noStrike">
                        <a:latin typeface="Arial"/>
                      </a:endParaRPr>
                    </a:p>
                  </a:txBody>
                  <a:tcPr anchor="t" marL="63360" marR="63360">
                    <a:lnL w="12240">
                      <a:solidFill>
                        <a:srgbClr val="38761d"/>
                      </a:solidFill>
                    </a:lnL>
                    <a:lnR w="12240">
                      <a:solidFill>
                        <a:srgbClr val="274e13"/>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000000"/>
                          </a:solidFill>
                          <a:latin typeface="Roboto"/>
                          <a:ea typeface="Roboto"/>
                        </a:rPr>
                        <a:t>1. En las recomendaciones de los post en las redes sociales.</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2. En la elección de anuncions que se muestran en internet</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3. En los resultados de busqueda de internet.</a:t>
                      </a:r>
                      <a:endParaRPr b="0" lang="en-US" sz="1100" spc="-1" strike="noStrike">
                        <a:latin typeface="Arial"/>
                      </a:endParaRPr>
                    </a:p>
                  </a:txBody>
                  <a:tcPr anchor="t" marL="63360" marR="63360">
                    <a:lnL w="12240">
                      <a:solidFill>
                        <a:srgbClr val="274e13"/>
                      </a:solidFill>
                    </a:lnL>
                    <a:lnR w="12240">
                      <a:solidFill>
                        <a:srgbClr val="274e13"/>
                      </a:solidFill>
                    </a:lnR>
                    <a:lnT w="12240">
                      <a:solidFill>
                        <a:srgbClr val="274e13"/>
                      </a:solidFill>
                    </a:lnT>
                    <a:lnB w="12240">
                      <a:solidFill>
                        <a:srgbClr val="274e13"/>
                      </a:solidFill>
                    </a:lnB>
                    <a:noFill/>
                  </a:tcPr>
                </a:tc>
              </a:tr>
              <a:tr h="267588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Inteligencia artificial en nuestro día a día</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¿Para qué me sirve la IA?</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Lista 4 casos en los que podrías aprovechar el uso de IA en tu vida y/o tu trabajo. </a:t>
                      </a:r>
                      <a:br>
                        <a:rPr sz="1000"/>
                      </a:br>
                      <a:br>
                        <a:rPr sz="1000"/>
                      </a:br>
                      <a:r>
                        <a:rPr b="0" lang="en" sz="1000" spc="-1" strike="noStrike">
                          <a:solidFill>
                            <a:srgbClr val="000000"/>
                          </a:solidFill>
                          <a:latin typeface="Roboto"/>
                          <a:ea typeface="Roboto"/>
                        </a:rPr>
                        <a:t>Una vez que los tengas busca una noticia o artículo en Google sobre la aplicación de IA en ese caso y comparte lo qué más te sea útil de lo que encontraste. Por ejemplo: ¿cómo utilizar IA para trabajar en línea?</a:t>
                      </a: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000000"/>
                          </a:solidFill>
                          <a:latin typeface="Roboto"/>
                          <a:ea typeface="Roboto"/>
                        </a:rPr>
                        <a:t>1. En la creacion de un plan alimenticio. </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 https://rb.gy/zpv0t</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2. En la creacion de un horario para manejar mi tiempo.</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 https://rb.gy/921c4</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3. En la predicción de datos sobre mi rendimiento deportivo.</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 https://rb.gy/uuwl7</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4. En responder mensajes de poca relevancia.</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 https://rb.gy/7poqm</a:t>
                      </a: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274e13"/>
                      </a:solidFill>
                    </a:lnT>
                    <a:lnB w="12240">
                      <a:solidFill>
                        <a:srgbClr val="38761d"/>
                      </a:solidFill>
                    </a:lnB>
                    <a:noFill/>
                  </a:tcPr>
                </a:tc>
              </a:tr>
              <a:tr h="182628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¿Qué puede y qué no puede hacer IA?</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Herramientas de IA en tu día a día</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Lista las herramientas que has usado que usen IA. </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Deja un ejemplo para cada caso: clasificación, predicción, entender y generación.</a:t>
                      </a: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000000"/>
                          </a:solidFill>
                          <a:latin typeface="Roboto"/>
                          <a:ea typeface="Roboto"/>
                        </a:rPr>
                        <a:t>- Clasificación: Clasificación de email (GMAIL)</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 Predicción: Post recomendados en RRSS (Cualquier RRSS)</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 Entender: Explicación detallada sobre un tema en especifico (ChatGPT)</a:t>
                      </a: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 Generación: Creacion de texto o iagenes (ChatGPT y Dall-e)</a:t>
                      </a: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13"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114" name="Google Shape;102;p14"/>
          <p:cNvGraphicFramePr/>
          <p:nvPr/>
        </p:nvGraphicFramePr>
        <p:xfrm>
          <a:off x="497160" y="1162080"/>
          <a:ext cx="6777360" cy="5161320"/>
        </p:xfrm>
        <a:graphic>
          <a:graphicData uri="http://schemas.openxmlformats.org/drawingml/2006/table">
            <a:tbl>
              <a:tblPr/>
              <a:tblGrid>
                <a:gridCol w="6777720"/>
              </a:tblGrid>
              <a:tr h="474120">
                <a:tc>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 </a:t>
                      </a:r>
                      <a:r>
                        <a:rPr b="1" lang="en" sz="1400" spc="-1" strike="noStrike">
                          <a:solidFill>
                            <a:srgbClr val="ffffff"/>
                          </a:solidFill>
                          <a:latin typeface="Roboto"/>
                          <a:ea typeface="Roboto"/>
                        </a:rPr>
                        <a:t>Reflexiones módulo 3 - Inteligencia artificial aplicada</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r>
              <a:tr h="1076040">
                <a:tc>
                  <a:txBody>
                    <a:bodyPr lIns="63360" rIns="63360" anchor="ctr">
                      <a:noAutofit/>
                    </a:bodyPr>
                    <a:p>
                      <a:pPr algn="ctr">
                        <a:lnSpc>
                          <a:spcPct val="100000"/>
                        </a:lnSpc>
                        <a:buNone/>
                        <a:tabLst>
                          <a:tab algn="l" pos="0"/>
                        </a:tabLst>
                      </a:pPr>
                      <a:r>
                        <a:rPr b="1" lang="en" sz="1200" spc="-1" strike="noStrike">
                          <a:solidFill>
                            <a:srgbClr val="274e13"/>
                          </a:solidFill>
                          <a:latin typeface="Roboto"/>
                          <a:ea typeface="Roboto"/>
                        </a:rPr>
                        <a:t>Reflexiona sobre las siguientes preguntas y escribe tus reflexiones debajo: </a:t>
                      </a:r>
                      <a:endParaRPr b="0" lang="en-US" sz="1200" spc="-1" strike="noStrike">
                        <a:latin typeface="Arial"/>
                      </a:endParaRPr>
                    </a:p>
                    <a:p>
                      <a:pPr algn="ctr">
                        <a:lnSpc>
                          <a:spcPct val="100000"/>
                        </a:lnSpc>
                        <a:buNone/>
                        <a:tabLst>
                          <a:tab algn="l" pos="0"/>
                        </a:tabLst>
                      </a:pPr>
                      <a:endParaRPr b="0" lang="en-US" sz="12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¿Qué es lo más interesante que encontraste en las ramas de IA aplicada?</a:t>
                      </a:r>
                      <a:endParaRPr b="0" lang="en-US" sz="10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¿Cuál de estas ramas consideras que tendrá un impacto importante y positivo dentro de tu área profesional?</a:t>
                      </a:r>
                      <a:endParaRPr b="0" lang="en-US" sz="10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¿Consideras que entender este módulo te pareció sencillo o complejo?</a:t>
                      </a:r>
                      <a:endParaRPr b="0" lang="en-US" sz="10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3611520">
                <a:tc>
                  <a:txBody>
                    <a:bodyPr lIns="63360" rIns="63360" anchor="ctr">
                      <a:noAutofit/>
                    </a:bodyPr>
                    <a:p>
                      <a:pPr>
                        <a:lnSpc>
                          <a:spcPct val="115000"/>
                        </a:lnSpc>
                        <a:buNone/>
                        <a:tabLst>
                          <a:tab algn="l" pos="0"/>
                        </a:tabLst>
                      </a:pPr>
                      <a:r>
                        <a:rPr b="0" i="1" lang="en" sz="1100" spc="-1" strike="noStrike">
                          <a:solidFill>
                            <a:srgbClr val="000000"/>
                          </a:solidFill>
                          <a:latin typeface="Roboto"/>
                          <a:ea typeface="Roboto"/>
                        </a:rPr>
                        <a:t>1. El cómo las cumputadoras pasaron de solo entender lenguaje de maquina, despues lenguajes de programación y actualmente a entender y procesar lenguaje natural.</a:t>
                      </a:r>
                      <a:endParaRPr b="0" lang="en-US" sz="1100" spc="-1" strike="noStrike">
                        <a:solidFill>
                          <a:srgbClr val="000000"/>
                        </a:solidFill>
                        <a:latin typeface="Arial"/>
                      </a:endParaRPr>
                    </a:p>
                    <a:p>
                      <a:pPr>
                        <a:lnSpc>
                          <a:spcPct val="115000"/>
                        </a:lnSpc>
                        <a:buNone/>
                        <a:tabLst>
                          <a:tab algn="l" pos="0"/>
                        </a:tabLst>
                      </a:pP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2. Todas, aunque creo que principalmente el PLN por ser la que actualmente más uso.</a:t>
                      </a:r>
                      <a:endParaRPr b="0" lang="en-US" sz="1100" spc="-1" strike="noStrike">
                        <a:solidFill>
                          <a:srgbClr val="000000"/>
                        </a:solidFill>
                        <a:latin typeface="Arial"/>
                      </a:endParaRPr>
                    </a:p>
                    <a:p>
                      <a:pPr>
                        <a:lnSpc>
                          <a:spcPct val="115000"/>
                        </a:lnSpc>
                        <a:buNone/>
                        <a:tabLst>
                          <a:tab algn="l" pos="0"/>
                        </a:tabLst>
                      </a:pP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3. Sencillo:</a:t>
                      </a:r>
                      <a:endParaRPr b="0" lang="en-US" sz="1100" spc="-1" strike="noStrike">
                        <a:solidFill>
                          <a:srgbClr val="000000"/>
                        </a:solidFill>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16"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a:t>
            </a:r>
            <a:r>
              <a:rPr b="1" lang="en" sz="1500" spc="-1" strike="noStrike">
                <a:solidFill>
                  <a:srgbClr val="ffffff"/>
                </a:solidFill>
                <a:latin typeface="Roboto"/>
                <a:ea typeface="Roboto"/>
              </a:rPr>
              <a:t>Inteligencia Artificial</a:t>
            </a:r>
            <a:endParaRPr b="0" lang="en-US" sz="1500" spc="-1" strike="noStrike">
              <a:latin typeface="Arial"/>
            </a:endParaRPr>
          </a:p>
        </p:txBody>
      </p:sp>
      <p:graphicFrame>
        <p:nvGraphicFramePr>
          <p:cNvPr id="117" name="Google Shape;109;p15"/>
          <p:cNvGraphicFramePr/>
          <p:nvPr/>
        </p:nvGraphicFramePr>
        <p:xfrm>
          <a:off x="497160" y="922320"/>
          <a:ext cx="6777360" cy="7655400"/>
        </p:xfrm>
        <a:graphic>
          <a:graphicData uri="http://schemas.openxmlformats.org/drawingml/2006/table">
            <a:tbl>
              <a:tblPr/>
              <a:tblGrid>
                <a:gridCol w="1860120"/>
                <a:gridCol w="1820520"/>
                <a:gridCol w="3097080"/>
              </a:tblGrid>
              <a:tr h="75708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a:t>
                      </a:r>
                      <a:r>
                        <a:rPr b="1" lang="en" sz="1400" spc="-1" strike="noStrike">
                          <a:solidFill>
                            <a:srgbClr val="ffffff"/>
                          </a:solidFill>
                          <a:latin typeface="Roboto"/>
                          <a:ea typeface="Roboto"/>
                        </a:rPr>
                        <a:t>Retos módulo 4 - Resolución de problemas con IA</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704880">
                <a:tc>
                  <a:txBody>
                    <a:bodyPr lIns="63360" rIns="63360" anchor="ctr">
                      <a:noAutofit/>
                    </a:bodyPr>
                    <a:p>
                      <a:pPr algn="ctr">
                        <a:lnSpc>
                          <a:spcPct val="115000"/>
                        </a:lnSpc>
                        <a:buNone/>
                        <a:tabLst>
                          <a:tab algn="l" pos="0"/>
                        </a:tabLst>
                      </a:pPr>
                      <a:r>
                        <a:rPr b="1" lang="en" sz="1200" spc="-1" strike="noStrike">
                          <a:solidFill>
                            <a:srgbClr val="274e13"/>
                          </a:solidFill>
                          <a:latin typeface="Roboto"/>
                          <a:ea typeface="Roboto"/>
                        </a:rPr>
                        <a:t>Clase/Tema</a:t>
                      </a:r>
                      <a:endParaRPr b="0" lang="en-US" sz="12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15000"/>
                        </a:lnSpc>
                        <a:buNone/>
                        <a:tabLst>
                          <a:tab algn="l" pos="0"/>
                        </a:tabLst>
                      </a:pPr>
                      <a:endParaRPr b="0" lang="en-US" sz="1200" spc="-1" strike="noStrike">
                        <a:latin typeface="Arial"/>
                      </a:endParaRPr>
                    </a:p>
                    <a:p>
                      <a:pPr algn="ctr">
                        <a:lnSpc>
                          <a:spcPct val="115000"/>
                        </a:lnSpc>
                        <a:buNone/>
                        <a:tabLst>
                          <a:tab algn="l" pos="0"/>
                        </a:tabLst>
                      </a:pPr>
                      <a:r>
                        <a:rPr b="1" lang="en" sz="1200" spc="-1" strike="noStrike">
                          <a:solidFill>
                            <a:srgbClr val="274e13"/>
                          </a:solidFill>
                          <a:latin typeface="Roboto"/>
                          <a:ea typeface="Roboto"/>
                        </a:rPr>
                        <a:t>Reto por clase</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00000"/>
                        </a:lnSpc>
                        <a:buNone/>
                        <a:tabLst>
                          <a:tab algn="l" pos="0"/>
                        </a:tabLst>
                      </a:pPr>
                      <a:endParaRPr b="0" lang="en-US" sz="1200" spc="-1" strike="noStrike">
                        <a:latin typeface="Arial"/>
                      </a:endParaRPr>
                    </a:p>
                    <a:p>
                      <a:pPr algn="ctr">
                        <a:lnSpc>
                          <a:spcPct val="100000"/>
                        </a:lnSpc>
                        <a:buNone/>
                        <a:tabLst>
                          <a:tab algn="l" pos="0"/>
                        </a:tabLst>
                      </a:pPr>
                      <a:r>
                        <a:rPr b="1" lang="en" sz="1200" spc="-1" strike="noStrike">
                          <a:solidFill>
                            <a:srgbClr val="274e13"/>
                          </a:solidFill>
                          <a:latin typeface="Roboto"/>
                          <a:ea typeface="Roboto"/>
                        </a:rPr>
                        <a:t>Respuestas</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274e13"/>
                      </a:solidFill>
                    </a:lnB>
                    <a:noFill/>
                  </a:tcPr>
                </a:tc>
              </a:tr>
              <a:tr h="166392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Regresión lineal simple</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Relaciones con regresiones</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Piensa en dos ejemplos en tu vida cotidiana donde una variable afecte a otra (es decir hay una correlación entre ellas).</a:t>
                      </a:r>
                      <a:endParaRPr b="0" lang="en-US" sz="1000" spc="-1" strike="noStrike">
                        <a:latin typeface="Arial"/>
                      </a:endParaRPr>
                    </a:p>
                  </a:txBody>
                  <a:tcPr anchor="t" marL="63360" marR="63360">
                    <a:lnL w="12240">
                      <a:solidFill>
                        <a:srgbClr val="38761d"/>
                      </a:solidFill>
                    </a:lnL>
                    <a:lnR w="12240">
                      <a:solidFill>
                        <a:srgbClr val="274e13"/>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000000"/>
                          </a:solidFill>
                          <a:latin typeface="Roboto"/>
                          <a:ea typeface="Roboto"/>
                        </a:rPr>
                        <a:t>Regresion lineal simple hacia arriba: A mayor tiempo de entrenamiento, mayor numero de resultados deportivos.</a:t>
                      </a:r>
                      <a:endParaRPr b="0" lang="en-US" sz="1100" spc="-1" strike="noStrike">
                        <a:solidFill>
                          <a:srgbClr val="000000"/>
                        </a:solidFill>
                        <a:latin typeface="Arial"/>
                      </a:endParaRPr>
                    </a:p>
                    <a:p>
                      <a:pPr>
                        <a:lnSpc>
                          <a:spcPct val="115000"/>
                        </a:lnSpc>
                        <a:buNone/>
                        <a:tabLst>
                          <a:tab algn="l" pos="0"/>
                        </a:tabLst>
                      </a:pP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Regresion lineal simple hacia abajo: A mayor horas en redes sociales, menor horas de socialización con personas en el mundo real.</a:t>
                      </a:r>
                      <a:endParaRPr b="0" lang="en-US" sz="1100" spc="-1" strike="noStrike">
                        <a:solidFill>
                          <a:srgbClr val="000000"/>
                        </a:solidFill>
                        <a:latin typeface="Arial"/>
                      </a:endParaRPr>
                    </a:p>
                  </a:txBody>
                  <a:tcPr anchor="t" marL="63360" marR="63360">
                    <a:lnL w="12240">
                      <a:solidFill>
                        <a:srgbClr val="274e13"/>
                      </a:solidFill>
                    </a:lnL>
                    <a:lnR w="12240">
                      <a:solidFill>
                        <a:srgbClr val="274e13"/>
                      </a:solidFill>
                    </a:lnR>
                    <a:lnT w="12240">
                      <a:solidFill>
                        <a:srgbClr val="274e13"/>
                      </a:solidFill>
                    </a:lnT>
                    <a:lnB w="12240">
                      <a:solidFill>
                        <a:srgbClr val="274e13"/>
                      </a:solidFill>
                    </a:lnB>
                    <a:noFill/>
                  </a:tcPr>
                </a:tc>
              </a:tr>
              <a:tr h="526356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Árboles de decisión</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Toma de decisiones</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Piensa en dos preguntas que podrías resolver con un árbol de decisión.</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Dibuja los árboles y sigue el proceso hasta llegar al nodo de decisión del árbol. </a:t>
                      </a:r>
                      <a:endParaRPr b="0" lang="en-US" sz="1000" spc="-1" strike="noStrike">
                        <a:latin typeface="Arial"/>
                      </a:endParaRPr>
                    </a:p>
                  </a:txBody>
                  <a:tcPr anchor="t" marL="63360" marR="63360">
                    <a:lnL w="12240">
                      <a:solidFill>
                        <a:srgbClr val="38761d"/>
                      </a:solidFill>
                    </a:lnL>
                    <a:lnR w="12240">
                      <a:solidFill>
                        <a:srgbClr val="274e13"/>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cccccc"/>
                          </a:solidFill>
                          <a:latin typeface="Roboto"/>
                          <a:ea typeface="Roboto"/>
                        </a:rPr>
                        <a:t>Escribe aquí tus respuestas.</a:t>
                      </a:r>
                      <a:endParaRPr b="0" lang="en-US" sz="1100" spc="-1" strike="noStrike">
                        <a:latin typeface="Arial"/>
                      </a:endParaRPr>
                    </a:p>
                  </a:txBody>
                  <a:tcPr anchor="t" marL="63360" marR="63360">
                    <a:lnL w="12240">
                      <a:solidFill>
                        <a:srgbClr val="274e13"/>
                      </a:solidFill>
                    </a:lnL>
                    <a:lnR w="12240">
                      <a:solidFill>
                        <a:srgbClr val="274e13"/>
                      </a:solidFill>
                    </a:lnR>
                    <a:lnT w="12240">
                      <a:solidFill>
                        <a:srgbClr val="274e13"/>
                      </a:solidFill>
                    </a:lnT>
                    <a:lnB w="12240">
                      <a:solidFill>
                        <a:srgbClr val="274e13"/>
                      </a:solidFill>
                    </a:lnB>
                    <a:noFill/>
                  </a:tcPr>
                </a:tc>
              </a:tr>
            </a:tbl>
          </a:graphicData>
        </a:graphic>
      </p:graphicFrame>
      <p:pic>
        <p:nvPicPr>
          <p:cNvPr id="118" name="" descr=""/>
          <p:cNvPicPr/>
          <p:nvPr/>
        </p:nvPicPr>
        <p:blipFill>
          <a:blip r:embed="rId1"/>
          <a:stretch/>
        </p:blipFill>
        <p:spPr>
          <a:xfrm>
            <a:off x="4319640" y="4109760"/>
            <a:ext cx="1994040" cy="2291040"/>
          </a:xfrm>
          <a:prstGeom prst="rect">
            <a:avLst/>
          </a:prstGeom>
          <a:ln w="0">
            <a:noFill/>
          </a:ln>
        </p:spPr>
      </p:pic>
      <p:pic>
        <p:nvPicPr>
          <p:cNvPr id="119" name="" descr=""/>
          <p:cNvPicPr/>
          <p:nvPr/>
        </p:nvPicPr>
        <p:blipFill>
          <a:blip r:embed="rId2"/>
          <a:stretch/>
        </p:blipFill>
        <p:spPr>
          <a:xfrm>
            <a:off x="5257800" y="6466320"/>
            <a:ext cx="1976400" cy="28450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21"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a:t>
            </a:r>
            <a:r>
              <a:rPr b="1" lang="en" sz="1500" spc="-1" strike="noStrike">
                <a:solidFill>
                  <a:srgbClr val="ffffff"/>
                </a:solidFill>
                <a:latin typeface="Roboto"/>
                <a:ea typeface="Roboto"/>
              </a:rPr>
              <a:t>Inteligencia Artificial</a:t>
            </a:r>
            <a:endParaRPr b="0" lang="en-US" sz="1500" spc="-1" strike="noStrike">
              <a:latin typeface="Arial"/>
            </a:endParaRPr>
          </a:p>
        </p:txBody>
      </p:sp>
      <p:graphicFrame>
        <p:nvGraphicFramePr>
          <p:cNvPr id="122" name="Google Shape;116;p16"/>
          <p:cNvGraphicFramePr/>
          <p:nvPr/>
        </p:nvGraphicFramePr>
        <p:xfrm>
          <a:off x="375840" y="521280"/>
          <a:ext cx="7167960" cy="9205560"/>
        </p:xfrm>
        <a:graphic>
          <a:graphicData uri="http://schemas.openxmlformats.org/drawingml/2006/table">
            <a:tbl>
              <a:tblPr/>
              <a:tblGrid>
                <a:gridCol w="1362600"/>
                <a:gridCol w="2905920"/>
                <a:gridCol w="2899440"/>
              </a:tblGrid>
              <a:tr h="21600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 </a:t>
                      </a:r>
                      <a:r>
                        <a:rPr b="1" lang="en" sz="1400" spc="-1" strike="noStrike">
                          <a:solidFill>
                            <a:srgbClr val="ffffff"/>
                          </a:solidFill>
                          <a:latin typeface="Roboto"/>
                          <a:ea typeface="Roboto"/>
                        </a:rPr>
                        <a:t>Actividad: Hugging Face 101: modelos (Parte 1)</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404280">
                <a:tc gridSpan="3">
                  <a:txBody>
                    <a:bodyPr lIns="63360" rIns="63360" anchor="ctr">
                      <a:noAutofit/>
                    </a:bodyPr>
                    <a:p>
                      <a:pPr algn="ctr">
                        <a:lnSpc>
                          <a:spcPct val="100000"/>
                        </a:lnSpc>
                        <a:buNone/>
                        <a:tabLst>
                          <a:tab algn="l" pos="0"/>
                        </a:tabLst>
                      </a:pPr>
                      <a:r>
                        <a:rPr b="1" lang="en" sz="1200" spc="-1" strike="noStrike">
                          <a:solidFill>
                            <a:srgbClr val="274e13"/>
                          </a:solidFill>
                          <a:latin typeface="Roboto"/>
                          <a:ea typeface="Roboto"/>
                        </a:rPr>
                        <a:t>Instrucciones generales: </a:t>
                      </a:r>
                      <a:br>
                        <a:rPr sz="1200"/>
                      </a:br>
                      <a:br>
                        <a:rPr sz="1200"/>
                      </a:br>
                      <a:r>
                        <a:rPr b="1" lang="en" sz="1000" spc="-1" strike="noStrike">
                          <a:solidFill>
                            <a:srgbClr val="274e13"/>
                          </a:solidFill>
                          <a:latin typeface="Roboto"/>
                          <a:ea typeface="Roboto"/>
                        </a:rPr>
                        <a:t>1. Utiliza los modelos de Hugging Face que encuentras en los enlaces y realiza la actividad indicada para cada uno.</a:t>
                      </a:r>
                      <a:endParaRPr b="0" lang="en-US" sz="1000" spc="-1" strike="noStrike">
                        <a:latin typeface="Arial"/>
                      </a:endParaRPr>
                    </a:p>
                    <a:p>
                      <a:pPr algn="ctr">
                        <a:lnSpc>
                          <a:spcPct val="100000"/>
                        </a:lnSpc>
                        <a:buNone/>
                        <a:tabLst>
                          <a:tab algn="l" pos="0"/>
                        </a:tabLst>
                      </a:pPr>
                      <a:r>
                        <a:rPr b="1" lang="en" sz="1000" spc="-1" strike="noStrike">
                          <a:solidFill>
                            <a:srgbClr val="274e13"/>
                          </a:solidFill>
                          <a:latin typeface="Roboto"/>
                          <a:ea typeface="Roboto"/>
                        </a:rPr>
                        <a:t>2. Pública qué obtienes en la caja de respuestas.</a:t>
                      </a:r>
                      <a:endParaRPr b="0" lang="en-US" sz="10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347436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Clasificación de imágenes</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Instrucciones:</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Ve a Google y descarga una imagen de tu comida favorita.</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Sube la imagen en la interfaz del modelo para que detecte qué hay en la imagen.</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Deja en los resultados la imagen y comenta con qué precisión detectó la comida. ¿Lo hizo con un porcentaje algo o ni siquiera pudo identificarla correctamente? </a:t>
                      </a:r>
                      <a:endParaRPr b="0" lang="en-US" sz="1000" spc="-1" strike="noStrike">
                        <a:latin typeface="Arial"/>
                      </a:endParaRPr>
                    </a:p>
                    <a:p>
                      <a:pPr marL="457200">
                        <a:lnSpc>
                          <a:spcPct val="115000"/>
                        </a:lnSpc>
                        <a:buNone/>
                        <a:tabLst>
                          <a:tab algn="l" pos="0"/>
                        </a:tabLst>
                      </a:pPr>
                      <a:endParaRPr b="0" lang="en-US" sz="1000" spc="-1" strike="noStrike">
                        <a:latin typeface="Arial"/>
                      </a:endParaRPr>
                    </a:p>
                    <a:p>
                      <a:pPr marL="457200">
                        <a:lnSpc>
                          <a:spcPct val="115000"/>
                        </a:lnSpc>
                        <a:buNone/>
                        <a:tabLst>
                          <a:tab algn="l" pos="0"/>
                        </a:tabLst>
                      </a:pPr>
                      <a:r>
                        <a:rPr b="1" lang="en" sz="1000" spc="-1" strike="noStrike">
                          <a:solidFill>
                            <a:srgbClr val="000000"/>
                          </a:solidFill>
                          <a:latin typeface="Roboto"/>
                          <a:ea typeface="Roboto"/>
                        </a:rPr>
                        <a:t>Nota:</a:t>
                      </a:r>
                      <a:r>
                        <a:rPr b="0" lang="en" sz="1000" spc="-1" strike="noStrike">
                          <a:solidFill>
                            <a:srgbClr val="000000"/>
                          </a:solidFill>
                          <a:latin typeface="Roboto"/>
                          <a:ea typeface="Roboto"/>
                        </a:rPr>
                        <a:t> recuerda que la IA no es perfecta y no puede trabajar con cosas que nunca ha visto.</a:t>
                      </a:r>
                      <a:endParaRPr b="0" lang="en-US" sz="1000" spc="-1" strike="noStrike">
                        <a:latin typeface="Arial"/>
                      </a:endParaRPr>
                    </a:p>
                    <a:p>
                      <a:pPr marL="457200">
                        <a:lnSpc>
                          <a:spcPct val="115000"/>
                        </a:lnSpc>
                        <a:buNone/>
                        <a:tabLst>
                          <a:tab algn="l" pos="0"/>
                        </a:tabLst>
                      </a:pPr>
                      <a:endParaRPr b="0" lang="en-US" sz="1000" spc="-1" strike="noStrike">
                        <a:latin typeface="Arial"/>
                      </a:endParaRPr>
                    </a:p>
                    <a:p>
                      <a:pPr marL="457200">
                        <a:lnSpc>
                          <a:spcPct val="115000"/>
                        </a:lnSpc>
                        <a:buNone/>
                        <a:tabLst>
                          <a:tab algn="l" pos="0"/>
                        </a:tabLst>
                      </a:pPr>
                      <a:endParaRPr b="0" lang="en-US" sz="1000" spc="-1" strike="noStrike">
                        <a:latin typeface="Arial"/>
                      </a:endParaRPr>
                    </a:p>
                    <a:p>
                      <a:pPr marL="457200">
                        <a:lnSpc>
                          <a:spcPct val="115000"/>
                        </a:lnSpc>
                        <a:buNone/>
                        <a:tabLst>
                          <a:tab algn="l" pos="0"/>
                        </a:tabLst>
                      </a:pPr>
                      <a:r>
                        <a:rPr b="1" lang="en" sz="1000" spc="-1" strike="noStrike">
                          <a:solidFill>
                            <a:srgbClr val="000000"/>
                          </a:solidFill>
                          <a:latin typeface="Roboto"/>
                          <a:ea typeface="Roboto"/>
                        </a:rPr>
                        <a:t>Modelo en Hugging Face:</a:t>
                      </a:r>
                      <a:endParaRPr b="0" lang="en-US" sz="1000" spc="-1" strike="noStrike">
                        <a:latin typeface="Arial"/>
                      </a:endParaRPr>
                    </a:p>
                    <a:p>
                      <a:pPr marL="457200">
                        <a:lnSpc>
                          <a:spcPct val="115000"/>
                        </a:lnSpc>
                        <a:buNone/>
                        <a:tabLst>
                          <a:tab algn="l" pos="0"/>
                        </a:tabLst>
                      </a:pPr>
                      <a:r>
                        <a:rPr b="1" lang="en" sz="1000" spc="-1" strike="noStrike" u="sng">
                          <a:solidFill>
                            <a:srgbClr val="0097a7"/>
                          </a:solidFill>
                          <a:uFillTx/>
                          <a:latin typeface="Roboto"/>
                          <a:ea typeface="Roboto"/>
                          <a:hlinkClick r:id="rId1"/>
                        </a:rPr>
                        <a:t>https://huggingface.co/google/vit-base-patch16-224</a:t>
                      </a:r>
                      <a:r>
                        <a:rPr b="1" lang="en" sz="1000" spc="-1" strike="noStrike">
                          <a:solidFill>
                            <a:srgbClr val="38761d"/>
                          </a:solidFill>
                          <a:latin typeface="Roboto"/>
                          <a:ea typeface="Roboto"/>
                        </a:rPr>
                        <a:t> </a:t>
                      </a:r>
                      <a:endParaRPr b="0" lang="en-US" sz="1000" spc="-1" strike="noStrike">
                        <a:latin typeface="Arial"/>
                      </a:endParaRPr>
                    </a:p>
                    <a:p>
                      <a:pPr marL="457200">
                        <a:lnSpc>
                          <a:spcPct val="115000"/>
                        </a:lnSpc>
                        <a:buNone/>
                        <a:tabLst>
                          <a:tab algn="l" pos="0"/>
                        </a:tabLst>
                      </a:pP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Resultados</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Los resultados no fueron los mejores, detectó el plato pero no la mayoria de las comidas que tiene el plato</a:t>
                      </a: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369540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Descripción de imágenes y traducción de textos</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Instrucciones:</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Ve a Google y descarga una imagen de un paisaje que te guste.</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Sube la imagen en la interfaz del modelo (1) de descripción de imágenes.</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Copia el texto resultado y pégalo en la interfaz del modelo (2) de traducción de texto.</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Deja en los resultados la imagen y texto final y comenta qué tan acertada es la transcripción en español respecto a la imagen original.</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1" lang="en" sz="1000" spc="-1" strike="noStrike">
                          <a:solidFill>
                            <a:srgbClr val="000000"/>
                          </a:solidFill>
                          <a:latin typeface="Roboto"/>
                          <a:ea typeface="Roboto"/>
                        </a:rPr>
                        <a:t>Modelos en Hugging Face:</a:t>
                      </a:r>
                      <a:endParaRPr b="0" lang="en-US" sz="1000" spc="-1" strike="noStrike">
                        <a:latin typeface="Arial"/>
                      </a:endParaRPr>
                    </a:p>
                    <a:p>
                      <a:pPr marL="457200" indent="-291960">
                        <a:lnSpc>
                          <a:spcPct val="115000"/>
                        </a:lnSpc>
                        <a:buClr>
                          <a:srgbClr val="38761d"/>
                        </a:buClr>
                        <a:buFont typeface="Roboto"/>
                        <a:buAutoNum type="arabicParenR"/>
                        <a:tabLst>
                          <a:tab algn="l" pos="0"/>
                        </a:tabLst>
                      </a:pPr>
                      <a:r>
                        <a:rPr b="1" lang="en" sz="1000" spc="-1" strike="noStrike" u="sng">
                          <a:solidFill>
                            <a:srgbClr val="0097a7"/>
                          </a:solidFill>
                          <a:uFillTx/>
                          <a:latin typeface="Roboto"/>
                          <a:ea typeface="Roboto"/>
                          <a:hlinkClick r:id="rId2"/>
                        </a:rPr>
                        <a:t>https://huggingface.co/nlpconnect/vit-gpt2-image-captioning</a:t>
                      </a:r>
                      <a:endParaRPr b="0" lang="en-US" sz="1000" spc="-1" strike="noStrike">
                        <a:latin typeface="Arial"/>
                      </a:endParaRPr>
                    </a:p>
                    <a:p>
                      <a:pPr marL="457200" indent="-291960">
                        <a:lnSpc>
                          <a:spcPct val="115000"/>
                        </a:lnSpc>
                        <a:buClr>
                          <a:srgbClr val="38761d"/>
                        </a:buClr>
                        <a:buFont typeface="Roboto"/>
                        <a:buAutoNum type="arabicParenR"/>
                        <a:tabLst>
                          <a:tab algn="l" pos="0"/>
                        </a:tabLst>
                      </a:pPr>
                      <a:r>
                        <a:rPr b="1" lang="en" sz="1000" spc="-1" strike="noStrike" u="sng">
                          <a:solidFill>
                            <a:srgbClr val="0097a7"/>
                          </a:solidFill>
                          <a:uFillTx/>
                          <a:latin typeface="Roboto"/>
                          <a:ea typeface="Roboto"/>
                          <a:hlinkClick r:id="rId3"/>
                        </a:rPr>
                        <a:t>https://huggingface.co/Helsinki-NLP/opus-mt-en-es</a:t>
                      </a:r>
                      <a:r>
                        <a:rPr b="1" lang="en" sz="1000" spc="-1" strike="noStrike" u="sng">
                          <a:solidFill>
                            <a:srgbClr val="38761d"/>
                          </a:solidFill>
                          <a:uFillTx/>
                          <a:latin typeface="Roboto"/>
                          <a:ea typeface="Roboto"/>
                        </a:rPr>
                        <a:t>  </a:t>
                      </a:r>
                      <a:endParaRPr b="0" lang="en-US" sz="1000" spc="-1" strike="noStrike">
                        <a:latin typeface="Arial"/>
                      </a:endParaRPr>
                    </a:p>
                    <a:p>
                      <a:pPr>
                        <a:lnSpc>
                          <a:spcPct val="115000"/>
                        </a:lnSpc>
                        <a:buNone/>
                        <a:tabLst>
                          <a:tab algn="l" pos="0"/>
                        </a:tabLst>
                      </a:pP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Resultados</a:t>
                      </a:r>
                      <a:endParaRPr b="0" lang="en-US" sz="10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Todo está bien excepto por la montaña que menciona pero no existe.</a:t>
                      </a: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pic>
        <p:nvPicPr>
          <p:cNvPr id="123" name="" descr=""/>
          <p:cNvPicPr/>
          <p:nvPr/>
        </p:nvPicPr>
        <p:blipFill>
          <a:blip r:embed="rId4"/>
          <a:stretch/>
        </p:blipFill>
        <p:spPr>
          <a:xfrm>
            <a:off x="4942080" y="2057400"/>
            <a:ext cx="2144520" cy="2514600"/>
          </a:xfrm>
          <a:prstGeom prst="rect">
            <a:avLst/>
          </a:prstGeom>
          <a:ln w="0">
            <a:noFill/>
          </a:ln>
        </p:spPr>
      </p:pic>
      <p:pic>
        <p:nvPicPr>
          <p:cNvPr id="124" name="" descr=""/>
          <p:cNvPicPr/>
          <p:nvPr/>
        </p:nvPicPr>
        <p:blipFill>
          <a:blip r:embed="rId5"/>
          <a:stretch/>
        </p:blipFill>
        <p:spPr>
          <a:xfrm>
            <a:off x="4800600" y="5715000"/>
            <a:ext cx="2057400" cy="1793160"/>
          </a:xfrm>
          <a:prstGeom prst="rect">
            <a:avLst/>
          </a:prstGeom>
          <a:ln w="0">
            <a:noFill/>
          </a:ln>
        </p:spPr>
      </p:pic>
      <p:pic>
        <p:nvPicPr>
          <p:cNvPr id="125" name="" descr=""/>
          <p:cNvPicPr/>
          <p:nvPr/>
        </p:nvPicPr>
        <p:blipFill>
          <a:blip r:embed="rId6"/>
          <a:stretch/>
        </p:blipFill>
        <p:spPr>
          <a:xfrm>
            <a:off x="4800600" y="7508160"/>
            <a:ext cx="1900440" cy="15213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27"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a:t>
            </a:r>
            <a:r>
              <a:rPr b="1" lang="en" sz="1500" spc="-1" strike="noStrike">
                <a:solidFill>
                  <a:srgbClr val="ffffff"/>
                </a:solidFill>
                <a:latin typeface="Roboto"/>
                <a:ea typeface="Roboto"/>
              </a:rPr>
              <a:t>Inteligencia Artificial</a:t>
            </a:r>
            <a:endParaRPr b="0" lang="en-US" sz="1500" spc="-1" strike="noStrike">
              <a:latin typeface="Arial"/>
            </a:endParaRPr>
          </a:p>
        </p:txBody>
      </p:sp>
      <p:graphicFrame>
        <p:nvGraphicFramePr>
          <p:cNvPr id="128" name="Google Shape;123;p17"/>
          <p:cNvGraphicFramePr/>
          <p:nvPr/>
        </p:nvGraphicFramePr>
        <p:xfrm>
          <a:off x="228600" y="874080"/>
          <a:ext cx="7365960" cy="8278200"/>
        </p:xfrm>
        <a:graphic>
          <a:graphicData uri="http://schemas.openxmlformats.org/drawingml/2006/table">
            <a:tbl>
              <a:tblPr/>
              <a:tblGrid>
                <a:gridCol w="1406520"/>
                <a:gridCol w="2782080"/>
                <a:gridCol w="3177360"/>
              </a:tblGrid>
              <a:tr h="46080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 </a:t>
                      </a:r>
                      <a:r>
                        <a:rPr b="1" lang="en" sz="1400" spc="-1" strike="noStrike">
                          <a:solidFill>
                            <a:srgbClr val="ffffff"/>
                          </a:solidFill>
                          <a:latin typeface="Roboto"/>
                          <a:ea typeface="Roboto"/>
                        </a:rPr>
                        <a:t>Actividad: Hugging Face 101: modelos (Parte 2)</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927720">
                <a:tc gridSpan="3">
                  <a:txBody>
                    <a:bodyPr lIns="63360" rIns="63360" anchor="ctr">
                      <a:noAutofit/>
                    </a:bodyPr>
                    <a:p>
                      <a:pPr algn="ctr">
                        <a:lnSpc>
                          <a:spcPct val="100000"/>
                        </a:lnSpc>
                        <a:buNone/>
                        <a:tabLst>
                          <a:tab algn="l" pos="0"/>
                        </a:tabLst>
                      </a:pPr>
                      <a:r>
                        <a:rPr b="1" lang="en" sz="1200" spc="-1" strike="noStrike">
                          <a:solidFill>
                            <a:srgbClr val="274e13"/>
                          </a:solidFill>
                          <a:latin typeface="Roboto"/>
                          <a:ea typeface="Roboto"/>
                        </a:rPr>
                        <a:t>Instrucciones generales: </a:t>
                      </a:r>
                      <a:br>
                        <a:rPr sz="1200"/>
                      </a:br>
                      <a:br>
                        <a:rPr sz="1200"/>
                      </a:br>
                      <a:r>
                        <a:rPr b="1" lang="en" sz="1000" spc="-1" strike="noStrike">
                          <a:solidFill>
                            <a:srgbClr val="274e13"/>
                          </a:solidFill>
                          <a:latin typeface="Roboto"/>
                          <a:ea typeface="Roboto"/>
                        </a:rPr>
                        <a:t>1. Utiliza los modelos de Hugging Face que encuentras en los enlaces y realiza la actividad indicada para cada uno.</a:t>
                      </a:r>
                      <a:endParaRPr b="0" lang="en-US" sz="1000" spc="-1" strike="noStrike">
                        <a:latin typeface="Arial"/>
                      </a:endParaRPr>
                    </a:p>
                    <a:p>
                      <a:pPr algn="ctr">
                        <a:lnSpc>
                          <a:spcPct val="100000"/>
                        </a:lnSpc>
                        <a:buNone/>
                        <a:tabLst>
                          <a:tab algn="l" pos="0"/>
                        </a:tabLst>
                      </a:pPr>
                      <a:r>
                        <a:rPr b="1" lang="en" sz="1000" spc="-1" strike="noStrike">
                          <a:solidFill>
                            <a:srgbClr val="274e13"/>
                          </a:solidFill>
                          <a:latin typeface="Roboto"/>
                          <a:ea typeface="Roboto"/>
                        </a:rPr>
                        <a:t>2. Pública qué obtienes en la caja de respuestas.</a:t>
                      </a:r>
                      <a:endParaRPr b="0" lang="en-US" sz="10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343404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Texto-a-imagen</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Instrucciones:</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Ve a la interfaz del modelo y escribe un texto para generar una imagen que necesites para tu trabajo o para alguna tarea.</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Comparte la imagen en los resultados.</a:t>
                      </a:r>
                      <a:endParaRPr b="0" lang="en-US" sz="1000" spc="-1" strike="noStrike">
                        <a:latin typeface="Arial"/>
                      </a:endParaRPr>
                    </a:p>
                    <a:p>
                      <a:pPr marL="457200">
                        <a:lnSpc>
                          <a:spcPct val="115000"/>
                        </a:lnSpc>
                        <a:buNone/>
                        <a:tabLst>
                          <a:tab algn="l" pos="0"/>
                        </a:tabLst>
                      </a:pPr>
                      <a:endParaRPr b="0" lang="en-US" sz="1000" spc="-1" strike="noStrike">
                        <a:latin typeface="Arial"/>
                      </a:endParaRPr>
                    </a:p>
                    <a:p>
                      <a:pPr marL="457200">
                        <a:lnSpc>
                          <a:spcPct val="115000"/>
                        </a:lnSpc>
                        <a:buNone/>
                        <a:tabLst>
                          <a:tab algn="l" pos="0"/>
                        </a:tabLst>
                      </a:pPr>
                      <a:endParaRPr b="0" lang="en-US" sz="1000" spc="-1" strike="noStrike">
                        <a:latin typeface="Arial"/>
                      </a:endParaRPr>
                    </a:p>
                    <a:p>
                      <a:pPr marL="457200">
                        <a:lnSpc>
                          <a:spcPct val="115000"/>
                        </a:lnSpc>
                        <a:buNone/>
                        <a:tabLst>
                          <a:tab algn="l" pos="0"/>
                        </a:tabLst>
                      </a:pPr>
                      <a:r>
                        <a:rPr b="1" lang="en" sz="1000" spc="-1" strike="noStrike">
                          <a:solidFill>
                            <a:srgbClr val="000000"/>
                          </a:solidFill>
                          <a:latin typeface="Roboto"/>
                          <a:ea typeface="Roboto"/>
                        </a:rPr>
                        <a:t>Nota:</a:t>
                      </a:r>
                      <a:r>
                        <a:rPr b="0" lang="en" sz="1000" spc="-1" strike="noStrike">
                          <a:solidFill>
                            <a:srgbClr val="000000"/>
                          </a:solidFill>
                          <a:latin typeface="Roboto"/>
                          <a:ea typeface="Roboto"/>
                        </a:rPr>
                        <a:t> recuerda que la IA no es perfecta y los modelos de difusión necesitan mucha precisión en el prompt para generar lo más acertado posible.</a:t>
                      </a:r>
                      <a:endParaRPr b="0" lang="en-US" sz="1000" spc="-1" strike="noStrike">
                        <a:latin typeface="Arial"/>
                      </a:endParaRPr>
                    </a:p>
                    <a:p>
                      <a:pPr marL="457200">
                        <a:lnSpc>
                          <a:spcPct val="115000"/>
                        </a:lnSpc>
                        <a:buNone/>
                        <a:tabLst>
                          <a:tab algn="l" pos="0"/>
                        </a:tabLst>
                      </a:pPr>
                      <a:endParaRPr b="0" lang="en-US" sz="1000" spc="-1" strike="noStrike">
                        <a:latin typeface="Arial"/>
                      </a:endParaRPr>
                    </a:p>
                    <a:p>
                      <a:pPr marL="457200">
                        <a:lnSpc>
                          <a:spcPct val="115000"/>
                        </a:lnSpc>
                        <a:buNone/>
                        <a:tabLst>
                          <a:tab algn="l" pos="0"/>
                        </a:tabLst>
                      </a:pPr>
                      <a:endParaRPr b="0" lang="en-US" sz="1000" spc="-1" strike="noStrike">
                        <a:latin typeface="Arial"/>
                      </a:endParaRPr>
                    </a:p>
                    <a:p>
                      <a:pPr marL="457200">
                        <a:lnSpc>
                          <a:spcPct val="115000"/>
                        </a:lnSpc>
                        <a:buNone/>
                        <a:tabLst>
                          <a:tab algn="l" pos="0"/>
                        </a:tabLst>
                      </a:pPr>
                      <a:r>
                        <a:rPr b="1" lang="en" sz="1000" spc="-1" strike="noStrike">
                          <a:solidFill>
                            <a:srgbClr val="000000"/>
                          </a:solidFill>
                          <a:latin typeface="Roboto"/>
                          <a:ea typeface="Roboto"/>
                        </a:rPr>
                        <a:t>Modelo en Hugging Face:</a:t>
                      </a:r>
                      <a:endParaRPr b="0" lang="en-US" sz="1000" spc="-1" strike="noStrike">
                        <a:latin typeface="Arial"/>
                      </a:endParaRPr>
                    </a:p>
                    <a:p>
                      <a:pPr marL="457200">
                        <a:lnSpc>
                          <a:spcPct val="115000"/>
                        </a:lnSpc>
                        <a:buNone/>
                        <a:tabLst>
                          <a:tab algn="l" pos="0"/>
                        </a:tabLst>
                      </a:pPr>
                      <a:r>
                        <a:rPr b="1" lang="en" sz="1000" spc="-1" strike="noStrike" u="sng">
                          <a:solidFill>
                            <a:srgbClr val="0097a7"/>
                          </a:solidFill>
                          <a:uFillTx/>
                          <a:latin typeface="Roboto"/>
                          <a:ea typeface="Roboto"/>
                          <a:hlinkClick r:id="rId1"/>
                        </a:rPr>
                        <a:t>https://huggingface.co/runwayml/stable-diffusion-v1-5</a:t>
                      </a:r>
                      <a:r>
                        <a:rPr b="1" lang="en" sz="1000" spc="-1" strike="noStrike" u="sng">
                          <a:solidFill>
                            <a:srgbClr val="38761d"/>
                          </a:solidFill>
                          <a:uFillTx/>
                          <a:latin typeface="Roboto"/>
                          <a:ea typeface="Roboto"/>
                        </a:rPr>
                        <a:t> </a:t>
                      </a:r>
                      <a:endParaRPr b="0" lang="en-US" sz="1000" spc="-1" strike="noStrike">
                        <a:latin typeface="Arial"/>
                      </a:endParaRPr>
                    </a:p>
                    <a:p>
                      <a:pPr marL="457200">
                        <a:lnSpc>
                          <a:spcPct val="115000"/>
                        </a:lnSpc>
                        <a:buNone/>
                        <a:tabLst>
                          <a:tab algn="l" pos="0"/>
                        </a:tabLst>
                      </a:pP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Resultados</a:t>
                      </a:r>
                      <a:endParaRPr b="0" lang="en-US" sz="10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Prompt: Frogs wearing suits in the work office</a:t>
                      </a:r>
                      <a:endParaRPr b="0" lang="en-US" sz="1100" spc="-1" strike="noStrike">
                        <a:latin typeface="Arial"/>
                      </a:endParaRPr>
                    </a:p>
                    <a:p>
                      <a:pPr>
                        <a:lnSpc>
                          <a:spcPct val="115000"/>
                        </a:lnSpc>
                        <a:buNone/>
                        <a:tabLst>
                          <a:tab algn="l" pos="0"/>
                        </a:tabLst>
                      </a:pP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343404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Sumarización de texto</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Instrucciones:</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Busca un párrafo largo de un texto que te parezca interesante y pégalo en la interfaz del modelo y ejecutalo.</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Deja en los resultados el texto original y el texto resumido.</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Comenta si el resumen te parece acertado y útil para entender las generalidades del texto original.</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1" lang="en" sz="1000" spc="-1" strike="noStrike">
                          <a:solidFill>
                            <a:srgbClr val="000000"/>
                          </a:solidFill>
                          <a:latin typeface="Roboto"/>
                          <a:ea typeface="Roboto"/>
                        </a:rPr>
                        <a:t>Modelo en Hugging Face:</a:t>
                      </a:r>
                      <a:endParaRPr b="0" lang="en-US" sz="1000" spc="-1" strike="noStrike">
                        <a:latin typeface="Arial"/>
                      </a:endParaRPr>
                    </a:p>
                    <a:p>
                      <a:pPr>
                        <a:lnSpc>
                          <a:spcPct val="115000"/>
                        </a:lnSpc>
                        <a:buNone/>
                        <a:tabLst>
                          <a:tab algn="l" pos="0"/>
                        </a:tabLst>
                      </a:pPr>
                      <a:r>
                        <a:rPr b="1" lang="en" sz="1000" spc="-1" strike="noStrike" u="sng">
                          <a:solidFill>
                            <a:srgbClr val="0097a7"/>
                          </a:solidFill>
                          <a:uFillTx/>
                          <a:latin typeface="Roboto"/>
                          <a:ea typeface="Roboto"/>
                          <a:hlinkClick r:id="rId2"/>
                        </a:rPr>
                        <a:t>https://huggingface.co/facebook/bart-large-cnn</a:t>
                      </a:r>
                      <a:r>
                        <a:rPr b="1" lang="en" sz="1000" spc="-1" strike="noStrike" u="sng">
                          <a:solidFill>
                            <a:srgbClr val="38761d"/>
                          </a:solidFill>
                          <a:uFillTx/>
                          <a:latin typeface="Roboto"/>
                          <a:ea typeface="Roboto"/>
                        </a:rPr>
                        <a:t> </a:t>
                      </a: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Resultados</a:t>
                      </a:r>
                      <a:endParaRPr b="0" lang="en-US" sz="10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El resumen me parece muy bueno y muy conciso.</a:t>
                      </a: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pic>
        <p:nvPicPr>
          <p:cNvPr id="129" name="" descr=""/>
          <p:cNvPicPr/>
          <p:nvPr/>
        </p:nvPicPr>
        <p:blipFill>
          <a:blip r:embed="rId3"/>
          <a:stretch/>
        </p:blipFill>
        <p:spPr>
          <a:xfrm>
            <a:off x="4624200" y="3024000"/>
            <a:ext cx="2462400" cy="2462400"/>
          </a:xfrm>
          <a:prstGeom prst="rect">
            <a:avLst/>
          </a:prstGeom>
          <a:ln w="0">
            <a:noFill/>
          </a:ln>
        </p:spPr>
      </p:pic>
      <p:pic>
        <p:nvPicPr>
          <p:cNvPr id="130" name="" descr=""/>
          <p:cNvPicPr/>
          <p:nvPr/>
        </p:nvPicPr>
        <p:blipFill>
          <a:blip r:embed="rId4"/>
          <a:stretch/>
        </p:blipFill>
        <p:spPr>
          <a:xfrm>
            <a:off x="4572000" y="5943600"/>
            <a:ext cx="2971800" cy="16272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32"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133" name="Google Shape;130;p18"/>
          <p:cNvGraphicFramePr/>
          <p:nvPr/>
        </p:nvGraphicFramePr>
        <p:xfrm>
          <a:off x="228600" y="874080"/>
          <a:ext cx="7378560" cy="8569800"/>
        </p:xfrm>
        <a:graphic>
          <a:graphicData uri="http://schemas.openxmlformats.org/drawingml/2006/table">
            <a:tbl>
              <a:tblPr/>
              <a:tblGrid>
                <a:gridCol w="1386720"/>
                <a:gridCol w="2708640"/>
                <a:gridCol w="3283200"/>
              </a:tblGrid>
              <a:tr h="42444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 </a:t>
                      </a:r>
                      <a:r>
                        <a:rPr b="1" lang="en" sz="1400" spc="-1" strike="noStrike">
                          <a:solidFill>
                            <a:srgbClr val="ffffff"/>
                          </a:solidFill>
                          <a:latin typeface="Roboto"/>
                          <a:ea typeface="Roboto"/>
                        </a:rPr>
                        <a:t>Actividad: Hugging Face 101: Spaces</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927720">
                <a:tc gridSpan="3">
                  <a:txBody>
                    <a:bodyPr lIns="63360" rIns="63360" anchor="ctr">
                      <a:noAutofit/>
                    </a:bodyPr>
                    <a:p>
                      <a:pPr algn="ctr">
                        <a:lnSpc>
                          <a:spcPct val="100000"/>
                        </a:lnSpc>
                        <a:buNone/>
                        <a:tabLst>
                          <a:tab algn="l" pos="0"/>
                        </a:tabLst>
                      </a:pPr>
                      <a:r>
                        <a:rPr b="1" lang="en" sz="1200" spc="-1" strike="noStrike">
                          <a:solidFill>
                            <a:srgbClr val="274e13"/>
                          </a:solidFill>
                          <a:latin typeface="Roboto"/>
                          <a:ea typeface="Roboto"/>
                        </a:rPr>
                        <a:t>Instrucciones generales: </a:t>
                      </a:r>
                      <a:br>
                        <a:rPr sz="1200"/>
                      </a:br>
                      <a:br>
                        <a:rPr sz="1200"/>
                      </a:br>
                      <a:r>
                        <a:rPr b="1" lang="en" sz="1000" spc="-1" strike="noStrike">
                          <a:solidFill>
                            <a:srgbClr val="274e13"/>
                          </a:solidFill>
                          <a:latin typeface="Roboto"/>
                          <a:ea typeface="Roboto"/>
                        </a:rPr>
                        <a:t>1. Utiliza los Spaces de Hugging Face que encuentras en los enlaces y realiza la actividad indicada para cada uno.</a:t>
                      </a:r>
                      <a:endParaRPr b="0" lang="en-US" sz="1000" spc="-1" strike="noStrike">
                        <a:latin typeface="Arial"/>
                      </a:endParaRPr>
                    </a:p>
                    <a:p>
                      <a:pPr algn="ctr">
                        <a:lnSpc>
                          <a:spcPct val="100000"/>
                        </a:lnSpc>
                        <a:buNone/>
                        <a:tabLst>
                          <a:tab algn="l" pos="0"/>
                        </a:tabLst>
                      </a:pPr>
                      <a:r>
                        <a:rPr b="1" lang="en" sz="1000" spc="-1" strike="noStrike">
                          <a:solidFill>
                            <a:srgbClr val="274e13"/>
                          </a:solidFill>
                          <a:latin typeface="Roboto"/>
                          <a:ea typeface="Roboto"/>
                        </a:rPr>
                        <a:t>2. Pública qué obtienes en la caja de respuestas.</a:t>
                      </a:r>
                      <a:endParaRPr b="0" lang="en-US" sz="10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360900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Texto-a-imagen</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Instrucciones:</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Ve a la interfaz del Space y deja un prompt para generar una imagen de tu animal favorito.</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Deja la imagen en los resultados.</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Vuelve a generar a tu animal favorito. En esta ocasión utiliza la sección de </a:t>
                      </a:r>
                      <a:r>
                        <a:rPr b="1" i="1" lang="en" sz="1000" spc="-1" strike="noStrike">
                          <a:solidFill>
                            <a:srgbClr val="000000"/>
                          </a:solidFill>
                          <a:latin typeface="Roboto"/>
                          <a:ea typeface="Roboto"/>
                        </a:rPr>
                        <a:t>negative prompt</a:t>
                      </a:r>
                      <a:r>
                        <a:rPr b="0" lang="en" sz="1000" spc="-1" strike="noStrike">
                          <a:solidFill>
                            <a:srgbClr val="000000"/>
                          </a:solidFill>
                          <a:latin typeface="Roboto"/>
                          <a:ea typeface="Roboto"/>
                        </a:rPr>
                        <a:t> e indica qué detalles, características o colores NO quieres que aparezca.</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Deja esta segunda imagen en los resultados.</a:t>
                      </a:r>
                      <a:endParaRPr b="0" lang="en-US" sz="1000" spc="-1" strike="noStrike">
                        <a:latin typeface="Arial"/>
                      </a:endParaRPr>
                    </a:p>
                    <a:p>
                      <a:pPr marL="457200">
                        <a:lnSpc>
                          <a:spcPct val="115000"/>
                        </a:lnSpc>
                        <a:buNone/>
                        <a:tabLst>
                          <a:tab algn="l" pos="0"/>
                        </a:tabLst>
                      </a:pPr>
                      <a:endParaRPr b="0" lang="en-US" sz="1000" spc="-1" strike="noStrike">
                        <a:latin typeface="Arial"/>
                      </a:endParaRPr>
                    </a:p>
                    <a:p>
                      <a:pPr marL="457200">
                        <a:lnSpc>
                          <a:spcPct val="115000"/>
                        </a:lnSpc>
                        <a:buNone/>
                        <a:tabLst>
                          <a:tab algn="l" pos="0"/>
                        </a:tabLst>
                      </a:pPr>
                      <a:endParaRPr b="0" lang="en-US" sz="1000" spc="-1" strike="noStrike">
                        <a:latin typeface="Arial"/>
                      </a:endParaRPr>
                    </a:p>
                    <a:p>
                      <a:pPr marL="457200">
                        <a:lnSpc>
                          <a:spcPct val="115000"/>
                        </a:lnSpc>
                        <a:buNone/>
                        <a:tabLst>
                          <a:tab algn="l" pos="0"/>
                        </a:tabLst>
                      </a:pPr>
                      <a:r>
                        <a:rPr b="1" lang="en" sz="1000" spc="-1" strike="noStrike">
                          <a:solidFill>
                            <a:srgbClr val="000000"/>
                          </a:solidFill>
                          <a:latin typeface="Roboto"/>
                          <a:ea typeface="Roboto"/>
                        </a:rPr>
                        <a:t>Space en Hugging Face:</a:t>
                      </a:r>
                      <a:endParaRPr b="0" lang="en-US" sz="1000" spc="-1" strike="noStrike">
                        <a:latin typeface="Arial"/>
                      </a:endParaRPr>
                    </a:p>
                    <a:p>
                      <a:pPr marL="457200">
                        <a:lnSpc>
                          <a:spcPct val="115000"/>
                        </a:lnSpc>
                        <a:buNone/>
                        <a:tabLst>
                          <a:tab algn="l" pos="0"/>
                        </a:tabLst>
                      </a:pPr>
                      <a:r>
                        <a:rPr b="1" lang="en" sz="1000" spc="-1" strike="noStrike" u="sng">
                          <a:solidFill>
                            <a:srgbClr val="0097a7"/>
                          </a:solidFill>
                          <a:uFillTx/>
                          <a:latin typeface="Roboto"/>
                          <a:ea typeface="Roboto"/>
                          <a:hlinkClick r:id="rId1"/>
                        </a:rPr>
                        <a:t>https://huggingface.co/spaces/stabilityai/stable-diffusion</a:t>
                      </a:r>
                      <a:r>
                        <a:rPr b="1" lang="en" sz="1000" spc="-1" strike="noStrike" u="sng">
                          <a:solidFill>
                            <a:srgbClr val="38761d"/>
                          </a:solidFill>
                          <a:uFillTx/>
                          <a:latin typeface="Roboto"/>
                          <a:ea typeface="Roboto"/>
                        </a:rPr>
                        <a:t> </a:t>
                      </a: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Resultados</a:t>
                      </a:r>
                      <a:endParaRPr b="0" lang="en-US" sz="1000" spc="-1" strike="noStrike">
                        <a:latin typeface="Arial"/>
                      </a:endParaRPr>
                    </a:p>
                    <a:p>
                      <a:pPr>
                        <a:lnSpc>
                          <a:spcPct val="115000"/>
                        </a:lnSpc>
                        <a:buNone/>
                        <a:tabLst>
                          <a:tab algn="l" pos="0"/>
                        </a:tabLst>
                      </a:pP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360900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Edición de imágenes</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Instrucciones:</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Ve a la interfaz del Space y sube una fotografía tuya o de alguna persona famosa.</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Escribe un prompt para modificar el color o tonalidad de la imagen original.</a:t>
                      </a:r>
                      <a:endParaRPr b="0" lang="en-US" sz="1000" spc="-1" strike="noStrike">
                        <a:latin typeface="Arial"/>
                      </a:endParaRPr>
                    </a:p>
                    <a:p>
                      <a:pPr marL="457200" indent="-291960">
                        <a:lnSpc>
                          <a:spcPct val="115000"/>
                        </a:lnSpc>
                        <a:buClr>
                          <a:srgbClr val="000000"/>
                        </a:buClr>
                        <a:buFont typeface="Roboto"/>
                        <a:buAutoNum type="arabicPeriod"/>
                        <a:tabLst>
                          <a:tab algn="l" pos="0"/>
                        </a:tabLst>
                      </a:pPr>
                      <a:r>
                        <a:rPr b="0" lang="en" sz="1000" spc="-1" strike="noStrike">
                          <a:solidFill>
                            <a:srgbClr val="000000"/>
                          </a:solidFill>
                          <a:latin typeface="Roboto"/>
                          <a:ea typeface="Roboto"/>
                        </a:rPr>
                        <a:t>Deja tu imagen en los resultados.</a:t>
                      </a:r>
                      <a:endParaRPr b="0" lang="en-US" sz="1000" spc="-1" strike="noStrike">
                        <a:latin typeface="Arial"/>
                      </a:endParaRPr>
                    </a:p>
                    <a:p>
                      <a:pPr marL="457200">
                        <a:lnSpc>
                          <a:spcPct val="115000"/>
                        </a:lnSpc>
                        <a:buNone/>
                        <a:tabLst>
                          <a:tab algn="l" pos="0"/>
                        </a:tabLst>
                      </a:pPr>
                      <a:endParaRPr b="0" lang="en-US" sz="1000" spc="-1" strike="noStrike">
                        <a:latin typeface="Arial"/>
                      </a:endParaRPr>
                    </a:p>
                    <a:p>
                      <a:pPr marL="457200">
                        <a:lnSpc>
                          <a:spcPct val="115000"/>
                        </a:lnSpc>
                        <a:buNone/>
                        <a:tabLst>
                          <a:tab algn="l" pos="0"/>
                        </a:tabLst>
                      </a:pPr>
                      <a:endParaRPr b="0" lang="en-US" sz="1000" spc="-1" strike="noStrike">
                        <a:latin typeface="Arial"/>
                      </a:endParaRPr>
                    </a:p>
                    <a:p>
                      <a:pPr marL="457200">
                        <a:lnSpc>
                          <a:spcPct val="115000"/>
                        </a:lnSpc>
                        <a:buNone/>
                        <a:tabLst>
                          <a:tab algn="l" pos="0"/>
                        </a:tabLst>
                      </a:pPr>
                      <a:r>
                        <a:rPr b="1" lang="en" sz="1000" spc="-1" strike="noStrike">
                          <a:solidFill>
                            <a:srgbClr val="000000"/>
                          </a:solidFill>
                          <a:latin typeface="Roboto"/>
                          <a:ea typeface="Roboto"/>
                        </a:rPr>
                        <a:t>Space en Hugging Face:</a:t>
                      </a:r>
                      <a:endParaRPr b="0" lang="en-US" sz="1000" spc="-1" strike="noStrike">
                        <a:latin typeface="Arial"/>
                      </a:endParaRPr>
                    </a:p>
                    <a:p>
                      <a:pPr marL="457200">
                        <a:lnSpc>
                          <a:spcPct val="115000"/>
                        </a:lnSpc>
                        <a:buNone/>
                        <a:tabLst>
                          <a:tab algn="l" pos="0"/>
                        </a:tabLst>
                      </a:pPr>
                      <a:r>
                        <a:rPr b="1" lang="en" sz="1000" spc="-1" strike="noStrike" u="sng">
                          <a:solidFill>
                            <a:srgbClr val="0097a7"/>
                          </a:solidFill>
                          <a:uFillTx/>
                          <a:latin typeface="Roboto"/>
                          <a:ea typeface="Roboto"/>
                          <a:hlinkClick r:id="rId2"/>
                        </a:rPr>
                        <a:t>https://huggingface.co/spaces/timbrooks/instruct-pix2pix</a:t>
                      </a:r>
                      <a:r>
                        <a:rPr b="1" lang="en" sz="1000" spc="-1" strike="noStrike" u="sng">
                          <a:solidFill>
                            <a:srgbClr val="38761d"/>
                          </a:solidFill>
                          <a:uFillTx/>
                          <a:latin typeface="Roboto"/>
                          <a:ea typeface="Roboto"/>
                        </a:rPr>
                        <a:t> </a:t>
                      </a: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Resultados</a:t>
                      </a:r>
                      <a:endParaRPr b="0" lang="en-US" sz="1000" spc="-1" strike="noStrike">
                        <a:latin typeface="Arial"/>
                      </a:endParaRPr>
                    </a:p>
                    <a:p>
                      <a:pPr>
                        <a:lnSpc>
                          <a:spcPct val="115000"/>
                        </a:lnSpc>
                        <a:buNone/>
                        <a:tabLst>
                          <a:tab algn="l" pos="0"/>
                        </a:tabLst>
                      </a:pP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pic>
        <p:nvPicPr>
          <p:cNvPr id="134" name="" descr=""/>
          <p:cNvPicPr/>
          <p:nvPr/>
        </p:nvPicPr>
        <p:blipFill>
          <a:blip r:embed="rId3"/>
          <a:stretch/>
        </p:blipFill>
        <p:spPr>
          <a:xfrm>
            <a:off x="4343400" y="2514600"/>
            <a:ext cx="1600200" cy="1812960"/>
          </a:xfrm>
          <a:prstGeom prst="rect">
            <a:avLst/>
          </a:prstGeom>
          <a:ln w="0">
            <a:noFill/>
          </a:ln>
        </p:spPr>
      </p:pic>
      <p:pic>
        <p:nvPicPr>
          <p:cNvPr id="135" name="" descr=""/>
          <p:cNvPicPr/>
          <p:nvPr/>
        </p:nvPicPr>
        <p:blipFill>
          <a:blip r:embed="rId4"/>
          <a:stretch/>
        </p:blipFill>
        <p:spPr>
          <a:xfrm>
            <a:off x="5984280" y="3908520"/>
            <a:ext cx="1559520" cy="1806480"/>
          </a:xfrm>
          <a:prstGeom prst="rect">
            <a:avLst/>
          </a:prstGeom>
          <a:ln w="0">
            <a:noFill/>
          </a:ln>
        </p:spPr>
      </p:pic>
      <p:pic>
        <p:nvPicPr>
          <p:cNvPr id="136" name="" descr=""/>
          <p:cNvPicPr/>
          <p:nvPr/>
        </p:nvPicPr>
        <p:blipFill>
          <a:blip r:embed="rId5"/>
          <a:stretch/>
        </p:blipFill>
        <p:spPr>
          <a:xfrm>
            <a:off x="4382640" y="6704640"/>
            <a:ext cx="3224160" cy="17535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38"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139" name="Google Shape;137;p19"/>
          <p:cNvGraphicFramePr/>
          <p:nvPr/>
        </p:nvGraphicFramePr>
        <p:xfrm>
          <a:off x="497160" y="1162080"/>
          <a:ext cx="6777360" cy="5143680"/>
        </p:xfrm>
        <a:graphic>
          <a:graphicData uri="http://schemas.openxmlformats.org/drawingml/2006/table">
            <a:tbl>
              <a:tblPr/>
              <a:tblGrid>
                <a:gridCol w="6777720"/>
              </a:tblGrid>
              <a:tr h="474120">
                <a:tc>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 </a:t>
                      </a:r>
                      <a:r>
                        <a:rPr b="1" lang="en" sz="1400" spc="-1" strike="noStrike">
                          <a:solidFill>
                            <a:srgbClr val="ffffff"/>
                          </a:solidFill>
                          <a:latin typeface="Roboto"/>
                          <a:ea typeface="Roboto"/>
                        </a:rPr>
                        <a:t>Reflexiones módulo 4 - Resolución de problemas con IA</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r>
              <a:tr h="1058040">
                <a:tc>
                  <a:txBody>
                    <a:bodyPr lIns="63360" rIns="63360" anchor="ctr">
                      <a:noAutofit/>
                    </a:bodyPr>
                    <a:p>
                      <a:pPr algn="ctr">
                        <a:lnSpc>
                          <a:spcPct val="100000"/>
                        </a:lnSpc>
                        <a:buNone/>
                        <a:tabLst>
                          <a:tab algn="l" pos="0"/>
                        </a:tabLst>
                      </a:pPr>
                      <a:r>
                        <a:rPr b="1" lang="en" sz="1200" spc="-1" strike="noStrike">
                          <a:solidFill>
                            <a:srgbClr val="274e13"/>
                          </a:solidFill>
                          <a:latin typeface="Roboto"/>
                          <a:ea typeface="Roboto"/>
                        </a:rPr>
                        <a:t>Reflexiona sobre las siguientes preguntas y escribe tus reflexiones debajo: </a:t>
                      </a:r>
                      <a:endParaRPr b="0" lang="en-US" sz="1200" spc="-1" strike="noStrike">
                        <a:latin typeface="Arial"/>
                      </a:endParaRPr>
                    </a:p>
                    <a:p>
                      <a:pPr algn="ctr">
                        <a:lnSpc>
                          <a:spcPct val="100000"/>
                        </a:lnSpc>
                        <a:buNone/>
                        <a:tabLst>
                          <a:tab algn="l" pos="0"/>
                        </a:tabLst>
                      </a:pPr>
                      <a:endParaRPr b="0" lang="en-US" sz="12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¿Para qué problemas crees que puedas utilizar las herramientas de IA que has conocido hasta este punto del curso?</a:t>
                      </a:r>
                      <a:endParaRPr b="0" lang="en-US" sz="10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¿Consideras que usar estas herramientas puede ser útil para agilizar ciertas tareas?</a:t>
                      </a:r>
                      <a:endParaRPr b="0" lang="en-US" sz="10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3611880">
                <a:tc>
                  <a:txBody>
                    <a:bodyPr lIns="63360" rIns="63360" anchor="ctr">
                      <a:noAutofit/>
                    </a:bodyPr>
                    <a:p>
                      <a:pPr>
                        <a:lnSpc>
                          <a:spcPct val="115000"/>
                        </a:lnSpc>
                        <a:buNone/>
                        <a:tabLst>
                          <a:tab algn="l" pos="0"/>
                        </a:tabLst>
                      </a:pPr>
                      <a:r>
                        <a:rPr b="0" i="1" lang="en" sz="1100" spc="-1" strike="noStrike">
                          <a:solidFill>
                            <a:srgbClr val="000000"/>
                          </a:solidFill>
                          <a:latin typeface="Roboto"/>
                          <a:ea typeface="Roboto"/>
                        </a:rPr>
                        <a:t>1. La herramienta de imagen a texto para actividades que lo requieran</a:t>
                      </a: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2. Sí, por la gran variedad de herramientas que hay, cada una tendrá su utilidad.</a:t>
                      </a:r>
                      <a:endParaRPr b="0" lang="en-US" sz="1100" spc="-1" strike="noStrike">
                        <a:solidFill>
                          <a:srgbClr val="000000"/>
                        </a:solidFill>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41"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142" name="Google Shape;144;p20"/>
          <p:cNvGraphicFramePr/>
          <p:nvPr/>
        </p:nvGraphicFramePr>
        <p:xfrm>
          <a:off x="497160" y="1162080"/>
          <a:ext cx="6777360" cy="5143680"/>
        </p:xfrm>
        <a:graphic>
          <a:graphicData uri="http://schemas.openxmlformats.org/drawingml/2006/table">
            <a:tbl>
              <a:tblPr/>
              <a:tblGrid>
                <a:gridCol w="6777720"/>
              </a:tblGrid>
              <a:tr h="474120">
                <a:tc>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 </a:t>
                      </a:r>
                      <a:r>
                        <a:rPr b="1" lang="en" sz="1400" spc="-1" strike="noStrike">
                          <a:solidFill>
                            <a:srgbClr val="ffffff"/>
                          </a:solidFill>
                          <a:latin typeface="Roboto"/>
                          <a:ea typeface="Roboto"/>
                        </a:rPr>
                        <a:t>Reflexiones módulo 5: Matemáticas para IA</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r>
              <a:tr h="1058040">
                <a:tc>
                  <a:txBody>
                    <a:bodyPr lIns="63360" rIns="63360" anchor="ctr">
                      <a:noAutofit/>
                    </a:bodyPr>
                    <a:p>
                      <a:pPr algn="ctr">
                        <a:lnSpc>
                          <a:spcPct val="100000"/>
                        </a:lnSpc>
                        <a:buNone/>
                        <a:tabLst>
                          <a:tab algn="l" pos="0"/>
                        </a:tabLst>
                      </a:pPr>
                      <a:r>
                        <a:rPr b="1" lang="en" sz="1200" spc="-1" strike="noStrike">
                          <a:solidFill>
                            <a:srgbClr val="274e13"/>
                          </a:solidFill>
                          <a:latin typeface="Roboto"/>
                          <a:ea typeface="Roboto"/>
                        </a:rPr>
                        <a:t>Reflexiona sobre las siguientes preguntas y escribe tus reflexiones debajo: </a:t>
                      </a:r>
                      <a:endParaRPr b="0" lang="en-US" sz="1200" spc="-1" strike="noStrike">
                        <a:latin typeface="Arial"/>
                      </a:endParaRPr>
                    </a:p>
                    <a:p>
                      <a:pPr algn="ctr">
                        <a:lnSpc>
                          <a:spcPct val="100000"/>
                        </a:lnSpc>
                        <a:buNone/>
                        <a:tabLst>
                          <a:tab algn="l" pos="0"/>
                        </a:tabLst>
                      </a:pPr>
                      <a:endParaRPr b="0" lang="en-US" sz="12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¿Cómo es tu percepción de las matemáticas ahora que conoces su aplicación en IA?</a:t>
                      </a:r>
                      <a:endParaRPr b="0" lang="en-US" sz="10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¿Cómo considerás que sería tu proceso de aprendizaje de las matemáticas necesarias para IA? ¿Emocionante, fácil, retador, interesante?</a:t>
                      </a:r>
                      <a:endParaRPr b="0" lang="en-US" sz="10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3611880">
                <a:tc>
                  <a:txBody>
                    <a:bodyPr lIns="63360" rIns="63360" anchor="ctr">
                      <a:noAutofit/>
                    </a:bodyPr>
                    <a:p>
                      <a:pPr>
                        <a:lnSpc>
                          <a:spcPct val="115000"/>
                        </a:lnSpc>
                        <a:buNone/>
                        <a:tabLst>
                          <a:tab algn="l" pos="0"/>
                        </a:tabLst>
                      </a:pPr>
                      <a:r>
                        <a:rPr b="0" i="1" lang="en" sz="1100" spc="-1" strike="noStrike">
                          <a:solidFill>
                            <a:srgbClr val="000000"/>
                          </a:solidFill>
                          <a:latin typeface="Roboto"/>
                          <a:ea typeface="Roboto"/>
                        </a:rPr>
                        <a:t>1. Que las matematicas son mas utilez de lo que pensaba.</a:t>
                      </a: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2. Emocionante y a la vez retador, ya que aun no domino completamente éstas ramas de la matematica.</a:t>
                      </a:r>
                      <a:endParaRPr b="0" lang="en-US" sz="1100" spc="-1" strike="noStrike">
                        <a:solidFill>
                          <a:srgbClr val="000000"/>
                        </a:solidFill>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44"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145" name="Google Shape;151;p21"/>
          <p:cNvGraphicFramePr/>
          <p:nvPr/>
        </p:nvGraphicFramePr>
        <p:xfrm>
          <a:off x="497160" y="903960"/>
          <a:ext cx="6777360" cy="8436960"/>
        </p:xfrm>
        <a:graphic>
          <a:graphicData uri="http://schemas.openxmlformats.org/drawingml/2006/table">
            <a:tbl>
              <a:tblPr/>
              <a:tblGrid>
                <a:gridCol w="1860120"/>
                <a:gridCol w="1820520"/>
                <a:gridCol w="3097080"/>
              </a:tblGrid>
              <a:tr h="54756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a:t>
                      </a:r>
                      <a:r>
                        <a:rPr b="1" lang="en" sz="1400" spc="-1" strike="noStrike">
                          <a:solidFill>
                            <a:srgbClr val="ffffff"/>
                          </a:solidFill>
                          <a:latin typeface="Roboto"/>
                          <a:ea typeface="Roboto"/>
                        </a:rPr>
                        <a:t>Retos módulo 6 - Ética y uso de datos en IA</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718920">
                <a:tc>
                  <a:txBody>
                    <a:bodyPr lIns="63360" rIns="63360" anchor="ctr">
                      <a:noAutofit/>
                    </a:bodyPr>
                    <a:p>
                      <a:pPr algn="ctr">
                        <a:lnSpc>
                          <a:spcPct val="115000"/>
                        </a:lnSpc>
                        <a:buNone/>
                        <a:tabLst>
                          <a:tab algn="l" pos="0"/>
                        </a:tabLst>
                      </a:pPr>
                      <a:r>
                        <a:rPr b="1" lang="en" sz="1200" spc="-1" strike="noStrike">
                          <a:solidFill>
                            <a:srgbClr val="274e13"/>
                          </a:solidFill>
                          <a:latin typeface="Roboto"/>
                          <a:ea typeface="Roboto"/>
                        </a:rPr>
                        <a:t>Clase/Tema</a:t>
                      </a:r>
                      <a:endParaRPr b="0" lang="en-US" sz="12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15000"/>
                        </a:lnSpc>
                        <a:buNone/>
                        <a:tabLst>
                          <a:tab algn="l" pos="0"/>
                        </a:tabLst>
                      </a:pPr>
                      <a:endParaRPr b="0" lang="en-US" sz="1200" spc="-1" strike="noStrike">
                        <a:latin typeface="Arial"/>
                      </a:endParaRPr>
                    </a:p>
                    <a:p>
                      <a:pPr algn="ctr">
                        <a:lnSpc>
                          <a:spcPct val="115000"/>
                        </a:lnSpc>
                        <a:buNone/>
                        <a:tabLst>
                          <a:tab algn="l" pos="0"/>
                        </a:tabLst>
                      </a:pPr>
                      <a:r>
                        <a:rPr b="1" lang="en" sz="1200" spc="-1" strike="noStrike">
                          <a:solidFill>
                            <a:srgbClr val="274e13"/>
                          </a:solidFill>
                          <a:latin typeface="Roboto"/>
                          <a:ea typeface="Roboto"/>
                        </a:rPr>
                        <a:t>Reto por clase</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00000"/>
                        </a:lnSpc>
                        <a:buNone/>
                        <a:tabLst>
                          <a:tab algn="l" pos="0"/>
                        </a:tabLst>
                      </a:pPr>
                      <a:endParaRPr b="0" lang="en-US" sz="1200" spc="-1" strike="noStrike">
                        <a:latin typeface="Arial"/>
                      </a:endParaRPr>
                    </a:p>
                    <a:p>
                      <a:pPr algn="ctr">
                        <a:lnSpc>
                          <a:spcPct val="100000"/>
                        </a:lnSpc>
                        <a:buNone/>
                        <a:tabLst>
                          <a:tab algn="l" pos="0"/>
                        </a:tabLst>
                      </a:pPr>
                      <a:r>
                        <a:rPr b="1" lang="en" sz="1200" spc="-1" strike="noStrike">
                          <a:solidFill>
                            <a:srgbClr val="274e13"/>
                          </a:solidFill>
                          <a:latin typeface="Roboto"/>
                          <a:ea typeface="Roboto"/>
                        </a:rPr>
                        <a:t>Respuestas</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274e13"/>
                      </a:solidFill>
                    </a:lnB>
                    <a:noFill/>
                  </a:tcPr>
                </a:tc>
              </a:tr>
              <a:tr h="267588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Ética en inteligencia artificial: contexto y definiciones</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Términos y condiciones éticas</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Consulta los términos y condiciones, en su apartado de seguridad y privacidad, de tu aplicación favorita o la que más utilices. </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Comparte si consideras que son apropiados o suficientes en términos éticos.</a:t>
                      </a:r>
                      <a:endParaRPr b="0" lang="en-US" sz="1000" spc="-1" strike="noStrike">
                        <a:latin typeface="Arial"/>
                      </a:endParaRPr>
                    </a:p>
                  </a:txBody>
                  <a:tcPr anchor="t" marL="63360" marR="63360">
                    <a:lnL w="12240">
                      <a:solidFill>
                        <a:srgbClr val="38761d"/>
                      </a:solidFill>
                    </a:lnL>
                    <a:lnR w="12240">
                      <a:solidFill>
                        <a:srgbClr val="274e13"/>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000000"/>
                          </a:solidFill>
                          <a:latin typeface="Roboto"/>
                          <a:ea typeface="Roboto"/>
                        </a:rPr>
                        <a:t>Brave browser:</a:t>
                      </a: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 Cuando se sincronizan bookmarks o contraseñas estas se almacenan en los servidores de Brave de manera encriptada.</a:t>
                      </a: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 Tu ubicacion será preguntada, si no deseas darla se estimará basada en la IP, la IP no será almacenada por Brave.</a:t>
                      </a: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 Los anuncios que se muestran son basados en tu actividad en el buscador aunque esta información siempre estará almacenada en el dispositivo y será inaccesible por Brave.</a:t>
                      </a:r>
                      <a:endParaRPr b="0" lang="en-US" sz="1100" spc="-1" strike="noStrike">
                        <a:solidFill>
                          <a:srgbClr val="000000"/>
                        </a:solidFill>
                        <a:latin typeface="Arial"/>
                      </a:endParaRPr>
                    </a:p>
                  </a:txBody>
                  <a:tcPr anchor="t" marL="63360" marR="63360">
                    <a:lnL w="12240">
                      <a:solidFill>
                        <a:srgbClr val="274e13"/>
                      </a:solidFill>
                    </a:lnL>
                    <a:lnR w="12240">
                      <a:solidFill>
                        <a:srgbClr val="274e13"/>
                      </a:solidFill>
                    </a:lnR>
                    <a:lnT w="12240">
                      <a:solidFill>
                        <a:srgbClr val="274e13"/>
                      </a:solidFill>
                    </a:lnT>
                    <a:lnB w="12240">
                      <a:solidFill>
                        <a:srgbClr val="274e13"/>
                      </a:solidFill>
                    </a:lnB>
                    <a:noFill/>
                  </a:tcPr>
                </a:tc>
              </a:tr>
              <a:tr h="224748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Dilemas éticos en inteligencia artificial</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Redes sociales éticas</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Piensa en una red social que utilices. Escribe qué dilemas éticos podría estar generando.</a:t>
                      </a:r>
                      <a:endParaRPr b="0" lang="en-US" sz="1000" spc="-1" strike="noStrike">
                        <a:latin typeface="Arial"/>
                      </a:endParaRPr>
                    </a:p>
                  </a:txBody>
                  <a:tcPr anchor="t" marL="63360" marR="63360">
                    <a:lnL w="12240">
                      <a:solidFill>
                        <a:srgbClr val="38761d"/>
                      </a:solidFill>
                    </a:lnL>
                    <a:lnR w="12240">
                      <a:solidFill>
                        <a:srgbClr val="274e13"/>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000000"/>
                          </a:solidFill>
                          <a:latin typeface="Roboto"/>
                          <a:ea typeface="Roboto"/>
                        </a:rPr>
                        <a:t>- La adicción a estas apps.</a:t>
                      </a: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 Los problemas de salud mental como:</a:t>
                      </a: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    </a:t>
                      </a:r>
                      <a:r>
                        <a:rPr b="0" i="1" lang="en" sz="1100" spc="-1" strike="noStrike">
                          <a:solidFill>
                            <a:srgbClr val="000000"/>
                          </a:solidFill>
                          <a:latin typeface="Roboto"/>
                          <a:ea typeface="Roboto"/>
                        </a:rPr>
                        <a:t>- Ansiedad</a:t>
                      </a: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    </a:t>
                      </a:r>
                      <a:r>
                        <a:rPr b="0" i="1" lang="en" sz="1100" spc="-1" strike="noStrike">
                          <a:solidFill>
                            <a:srgbClr val="000000"/>
                          </a:solidFill>
                          <a:latin typeface="Roboto"/>
                          <a:ea typeface="Roboto"/>
                        </a:rPr>
                        <a:t>- Depresión</a:t>
                      </a: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 Problemas en privacidad.</a:t>
                      </a:r>
                      <a:endParaRPr b="0" lang="en-US" sz="1100" spc="-1" strike="noStrike">
                        <a:solidFill>
                          <a:srgbClr val="000000"/>
                        </a:solidFill>
                        <a:latin typeface="Arial"/>
                      </a:endParaRPr>
                    </a:p>
                    <a:p>
                      <a:pPr>
                        <a:lnSpc>
                          <a:spcPct val="115000"/>
                        </a:lnSpc>
                        <a:buNone/>
                        <a:tabLst>
                          <a:tab algn="l" pos="0"/>
                        </a:tabLst>
                      </a:pPr>
                      <a:endParaRPr b="0" lang="en-US" sz="1100" spc="-1" strike="noStrike">
                        <a:solidFill>
                          <a:srgbClr val="000000"/>
                        </a:solidFill>
                        <a:latin typeface="Arial"/>
                      </a:endParaRPr>
                    </a:p>
                  </a:txBody>
                  <a:tcPr anchor="t" marL="63360" marR="63360">
                    <a:lnL w="12240">
                      <a:solidFill>
                        <a:srgbClr val="274e13"/>
                      </a:solidFill>
                    </a:lnL>
                    <a:lnR w="12240">
                      <a:solidFill>
                        <a:srgbClr val="274e13"/>
                      </a:solidFill>
                    </a:lnR>
                    <a:lnT w="12240">
                      <a:solidFill>
                        <a:srgbClr val="274e13"/>
                      </a:solidFill>
                    </a:lnT>
                    <a:lnB w="12240">
                      <a:solidFill>
                        <a:srgbClr val="274e13"/>
                      </a:solidFill>
                    </a:lnB>
                    <a:noFill/>
                  </a:tcPr>
                </a:tc>
              </a:tr>
              <a:tr h="224748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Data4Good</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Apps Data4Good</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Piensa en una app que uses o te guste mucho y que consideres es referente en Data4Good. Comparte el porqué.</a:t>
                      </a:r>
                      <a:endParaRPr b="0" lang="en-US" sz="1000" spc="-1" strike="noStrike">
                        <a:latin typeface="Arial"/>
                      </a:endParaRPr>
                    </a:p>
                  </a:txBody>
                  <a:tcPr anchor="t" marL="63360" marR="63360">
                    <a:lnL w="12240">
                      <a:solidFill>
                        <a:srgbClr val="38761d"/>
                      </a:solidFill>
                    </a:lnL>
                    <a:lnR w="12240">
                      <a:solidFill>
                        <a:srgbClr val="274e13"/>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000000"/>
                          </a:solidFill>
                          <a:latin typeface="Roboto"/>
                          <a:ea typeface="Roboto"/>
                        </a:rPr>
                        <a:t>Waze: a partir de los datos que ofrecen sus usuarios la informacion de la app aumenta y esto beneficia a todos los conductores que tambien la usen.</a:t>
                      </a:r>
                      <a:endParaRPr b="0" lang="en-US" sz="1100" spc="-1" strike="noStrike">
                        <a:solidFill>
                          <a:srgbClr val="000000"/>
                        </a:solidFill>
                        <a:latin typeface="Arial"/>
                      </a:endParaRPr>
                    </a:p>
                  </a:txBody>
                  <a:tcPr anchor="t" marL="63360" marR="63360">
                    <a:lnL w="12240">
                      <a:solidFill>
                        <a:srgbClr val="274e13"/>
                      </a:solidFill>
                    </a:lnL>
                    <a:lnR w="12240">
                      <a:solidFill>
                        <a:srgbClr val="274e13"/>
                      </a:solidFill>
                    </a:lnR>
                    <a:lnT w="12240">
                      <a:solidFill>
                        <a:srgbClr val="274e13"/>
                      </a:solidFill>
                    </a:lnT>
                    <a:lnB w="12240">
                      <a:solidFill>
                        <a:srgbClr val="274e13"/>
                      </a:solidFill>
                    </a:lnB>
                    <a:noFill/>
                  </a:tcPr>
                </a:tc>
              </a:tr>
            </a:tbl>
          </a:graphicData>
        </a:graphic>
      </p:graphicFrame>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47"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148" name="Google Shape;158;p22"/>
          <p:cNvGraphicFramePr/>
          <p:nvPr/>
        </p:nvGraphicFramePr>
        <p:xfrm>
          <a:off x="497160" y="1162080"/>
          <a:ext cx="6777360" cy="5161320"/>
        </p:xfrm>
        <a:graphic>
          <a:graphicData uri="http://schemas.openxmlformats.org/drawingml/2006/table">
            <a:tbl>
              <a:tblPr/>
              <a:tblGrid>
                <a:gridCol w="6777720"/>
              </a:tblGrid>
              <a:tr h="474120">
                <a:tc>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 </a:t>
                      </a:r>
                      <a:r>
                        <a:rPr b="1" lang="en" sz="1400" spc="-1" strike="noStrike">
                          <a:solidFill>
                            <a:srgbClr val="ffffff"/>
                          </a:solidFill>
                          <a:latin typeface="Roboto"/>
                          <a:ea typeface="Roboto"/>
                        </a:rPr>
                        <a:t>Reflexiones módulo 6 - Ética y uso de datos en IA</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r>
              <a:tr h="1076040">
                <a:tc>
                  <a:txBody>
                    <a:bodyPr lIns="63360" rIns="63360" anchor="ctr">
                      <a:noAutofit/>
                    </a:bodyPr>
                    <a:p>
                      <a:pPr algn="ctr">
                        <a:lnSpc>
                          <a:spcPct val="100000"/>
                        </a:lnSpc>
                        <a:buNone/>
                        <a:tabLst>
                          <a:tab algn="l" pos="0"/>
                        </a:tabLst>
                      </a:pPr>
                      <a:r>
                        <a:rPr b="1" lang="en" sz="1200" spc="-1" strike="noStrike">
                          <a:solidFill>
                            <a:srgbClr val="274e13"/>
                          </a:solidFill>
                          <a:latin typeface="Roboto"/>
                          <a:ea typeface="Roboto"/>
                        </a:rPr>
                        <a:t>Reflexiona sobre las siguientes preguntas y escribe tus reflexiones debajo: </a:t>
                      </a:r>
                      <a:endParaRPr b="0" lang="en-US" sz="1200" spc="-1" strike="noStrike">
                        <a:latin typeface="Arial"/>
                      </a:endParaRPr>
                    </a:p>
                    <a:p>
                      <a:pPr algn="ctr">
                        <a:lnSpc>
                          <a:spcPct val="100000"/>
                        </a:lnSpc>
                        <a:buNone/>
                        <a:tabLst>
                          <a:tab algn="l" pos="0"/>
                        </a:tabLst>
                      </a:pPr>
                      <a:endParaRPr b="0" lang="en-US" sz="12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¿Qué consideras que debe cuidarse en el ámbito ético cuando utilizas una app que solicita  datos personales o que trabaja con IA?</a:t>
                      </a:r>
                      <a:endParaRPr b="0" lang="en-US" sz="10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¿Antes de ver las clases de este módulo habías considerado el ámbito ético en torno a la IA? ¿Cómo lo habías considerado?</a:t>
                      </a:r>
                      <a:endParaRPr b="0" lang="en-US" sz="10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3611520">
                <a:tc>
                  <a:txBody>
                    <a:bodyPr lIns="63360" rIns="63360" anchor="ctr">
                      <a:noAutofit/>
                    </a:bodyPr>
                    <a:p>
                      <a:pPr>
                        <a:lnSpc>
                          <a:spcPct val="115000"/>
                        </a:lnSpc>
                        <a:buNone/>
                        <a:tabLst>
                          <a:tab algn="l" pos="0"/>
                        </a:tabLst>
                      </a:pPr>
                      <a:r>
                        <a:rPr b="0" i="1" lang="en" sz="1100" spc="-1" strike="noStrike">
                          <a:solidFill>
                            <a:srgbClr val="000000"/>
                          </a:solidFill>
                          <a:latin typeface="Roboto"/>
                          <a:ea typeface="Roboto"/>
                        </a:rPr>
                        <a:t>1. Evitar al maximo posible que los datos de los usuarios pasen por nuestros servidores, si s puede hacer de manera local en cada uno de los dispositivos de los usuarios esto será mucho mas seguro y privado, y si se van a recolectar datos que sean encriptados en la medida de lo posible.</a:t>
                      </a:r>
                      <a:endParaRPr b="0" lang="en-US" sz="1100" spc="-1" strike="noStrike">
                        <a:solidFill>
                          <a:srgbClr val="000000"/>
                        </a:solidFill>
                        <a:latin typeface="Arial"/>
                      </a:endParaRPr>
                    </a:p>
                    <a:p>
                      <a:pPr>
                        <a:lnSpc>
                          <a:spcPct val="115000"/>
                        </a:lnSpc>
                        <a:buNone/>
                        <a:tabLst>
                          <a:tab algn="l" pos="0"/>
                        </a:tabLst>
                      </a:pP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2. Sí sobre todo en el campo de la privacidad, como muchas empresas como recolectan datos de sus usuarios, no permite acceder anonimamente a sus servicios y que algunos de sus servicios no son de codigo abierto.</a:t>
                      </a:r>
                      <a:endParaRPr b="0" lang="en-US" sz="1100" spc="-1" strike="noStrike">
                        <a:solidFill>
                          <a:srgbClr val="000000"/>
                        </a:solidFill>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50" name="PlaceHolder 2"/>
          <p:cNvSpPr>
            <a:spLocks noGrp="1"/>
          </p:cNvSpPr>
          <p:nvPr>
            <p:ph/>
          </p:nvPr>
        </p:nvSpPr>
        <p:spPr>
          <a:xfrm>
            <a:off x="613080" y="926280"/>
            <a:ext cx="6545160" cy="5117400"/>
          </a:xfrm>
          <a:prstGeom prst="rect">
            <a:avLst/>
          </a:prstGeom>
          <a:noFill/>
          <a:ln w="38160">
            <a:solidFill>
              <a:srgbClr val="38761d"/>
            </a:solidFill>
            <a:round/>
          </a:ln>
        </p:spPr>
        <p:txBody>
          <a:bodyPr lIns="128160" rIns="128160" tIns="128160" bIns="128160" anchor="t">
            <a:noAutofit/>
          </a:bodyPr>
          <a:p>
            <a:pPr>
              <a:lnSpc>
                <a:spcPct val="115000"/>
              </a:lnSpc>
              <a:buNone/>
              <a:tabLst>
                <a:tab algn="l" pos="0"/>
              </a:tabLst>
            </a:pPr>
            <a:endParaRPr b="0" lang="en-US" sz="1700" spc="-1" strike="noStrike">
              <a:latin typeface="Arial"/>
            </a:endParaRPr>
          </a:p>
          <a:p>
            <a:pPr algn="ctr">
              <a:lnSpc>
                <a:spcPct val="115000"/>
              </a:lnSpc>
              <a:spcBef>
                <a:spcPts val="1701"/>
              </a:spcBef>
              <a:buNone/>
              <a:tabLst>
                <a:tab algn="l" pos="0"/>
              </a:tabLst>
            </a:pPr>
            <a:r>
              <a:rPr b="0" lang="en" sz="2200" spc="-1" strike="noStrike">
                <a:solidFill>
                  <a:srgbClr val="000000"/>
                </a:solidFill>
                <a:latin typeface="Roboto"/>
                <a:ea typeface="Roboto"/>
              </a:rPr>
              <a:t>🏆</a:t>
            </a:r>
            <a:r>
              <a:rPr b="1" lang="en" sz="2200" spc="-1" strike="noStrike">
                <a:solidFill>
                  <a:srgbClr val="000000"/>
                </a:solidFill>
                <a:latin typeface="Roboto"/>
                <a:ea typeface="Roboto"/>
              </a:rPr>
              <a:t> </a:t>
            </a:r>
            <a:r>
              <a:rPr b="1" lang="en" sz="2200" spc="-1" strike="noStrike">
                <a:solidFill>
                  <a:srgbClr val="000000"/>
                </a:solidFill>
                <a:latin typeface="Roboto"/>
                <a:ea typeface="Roboto"/>
              </a:rPr>
              <a:t>¡Felicidades! </a:t>
            </a:r>
            <a:endParaRPr b="0" lang="en-US" sz="2200" spc="-1" strike="noStrike">
              <a:latin typeface="Arial"/>
            </a:endParaRPr>
          </a:p>
          <a:p>
            <a:pPr algn="ctr">
              <a:lnSpc>
                <a:spcPct val="115000"/>
              </a:lnSpc>
              <a:buNone/>
              <a:tabLst>
                <a:tab algn="l" pos="0"/>
              </a:tabLst>
            </a:pPr>
            <a:r>
              <a:rPr b="0" lang="en" sz="1700" spc="-1" strike="noStrike">
                <a:solidFill>
                  <a:srgbClr val="000000"/>
                </a:solidFill>
                <a:latin typeface="Roboto"/>
                <a:ea typeface="Roboto"/>
              </a:rPr>
              <a:t>Has completado este </a:t>
            </a:r>
            <a:r>
              <a:rPr b="1" lang="en" sz="1700" spc="-1" strike="noStrike">
                <a:solidFill>
                  <a:srgbClr val="000000"/>
                </a:solidFill>
                <a:latin typeface="Roboto"/>
                <a:ea typeface="Roboto"/>
              </a:rPr>
              <a:t>Workbook de IA en el día a día</a:t>
            </a:r>
            <a:r>
              <a:rPr b="0" lang="en" sz="1700" spc="-1" strike="noStrike">
                <a:solidFill>
                  <a:srgbClr val="000000"/>
                </a:solidFill>
                <a:latin typeface="Roboto"/>
                <a:ea typeface="Roboto"/>
              </a:rPr>
              <a:t>.</a:t>
            </a:r>
            <a:endParaRPr b="0" lang="en-US" sz="1700" spc="-1" strike="noStrike">
              <a:latin typeface="Arial"/>
            </a:endParaRPr>
          </a:p>
          <a:p>
            <a:pPr algn="ctr">
              <a:lnSpc>
                <a:spcPct val="115000"/>
              </a:lnSpc>
              <a:buNone/>
              <a:tabLst>
                <a:tab algn="l" pos="0"/>
              </a:tabLst>
            </a:pPr>
            <a:endParaRPr b="0" lang="en-US" sz="1700" spc="-1" strike="noStrike">
              <a:latin typeface="Arial"/>
            </a:endParaRPr>
          </a:p>
          <a:p>
            <a:pPr algn="ctr">
              <a:lnSpc>
                <a:spcPct val="115000"/>
              </a:lnSpc>
              <a:buNone/>
              <a:tabLst>
                <a:tab algn="l" pos="0"/>
              </a:tabLst>
            </a:pPr>
            <a:r>
              <a:rPr b="0" lang="en" sz="1700" spc="-1" strike="noStrike">
                <a:solidFill>
                  <a:srgbClr val="000000"/>
                </a:solidFill>
                <a:latin typeface="Roboto"/>
                <a:ea typeface="Roboto"/>
              </a:rPr>
              <a:t>En Platzi tenemos gran emoción de que hayas llegado hasta aquí. Has dado un gran paso conociendo las posibilidades de la IA. </a:t>
            </a:r>
            <a:endParaRPr b="0" lang="en-US" sz="1700" spc="-1" strike="noStrike">
              <a:latin typeface="Arial"/>
            </a:endParaRPr>
          </a:p>
          <a:p>
            <a:pPr algn="ctr">
              <a:lnSpc>
                <a:spcPct val="115000"/>
              </a:lnSpc>
              <a:spcBef>
                <a:spcPts val="1701"/>
              </a:spcBef>
              <a:buNone/>
              <a:tabLst>
                <a:tab algn="l" pos="0"/>
              </a:tabLst>
            </a:pPr>
            <a:r>
              <a:rPr b="0" lang="en" sz="1700" spc="-1" strike="noStrike">
                <a:solidFill>
                  <a:srgbClr val="000000"/>
                </a:solidFill>
                <a:latin typeface="Roboto"/>
                <a:ea typeface="Roboto"/>
              </a:rPr>
              <a:t>Sin duda tener este conocimiento te llevará a impulsar tu carrera, ya sea que quieras trabajar como profesional en IA o utilizar sus herramientas en tu área profesional.</a:t>
            </a:r>
            <a:endParaRPr b="0" lang="en-US" sz="1700" spc="-1" strike="noStrike">
              <a:latin typeface="Arial"/>
            </a:endParaRPr>
          </a:p>
          <a:p>
            <a:pPr algn="ctr">
              <a:lnSpc>
                <a:spcPct val="115000"/>
              </a:lnSpc>
              <a:spcBef>
                <a:spcPts val="1701"/>
              </a:spcBef>
              <a:buNone/>
              <a:tabLst>
                <a:tab algn="l" pos="0"/>
              </a:tabLst>
            </a:pPr>
            <a:endParaRPr b="0" lang="en-US" sz="1700" spc="-1" strike="noStrike">
              <a:latin typeface="Arial"/>
            </a:endParaRPr>
          </a:p>
          <a:p>
            <a:pPr algn="ctr">
              <a:lnSpc>
                <a:spcPct val="115000"/>
              </a:lnSpc>
              <a:spcBef>
                <a:spcPts val="1701"/>
              </a:spcBef>
              <a:spcAft>
                <a:spcPts val="1701"/>
              </a:spcAft>
              <a:buNone/>
              <a:tabLst>
                <a:tab algn="l" pos="0"/>
              </a:tabLst>
            </a:pPr>
            <a:r>
              <a:rPr b="1" lang="en" sz="1800" spc="-1" strike="noStrike">
                <a:solidFill>
                  <a:srgbClr val="000000"/>
                </a:solidFill>
                <a:latin typeface="Roboto"/>
                <a:ea typeface="Roboto"/>
              </a:rPr>
              <a:t>¡Nunca pares de aprender! 💚🧠</a:t>
            </a:r>
            <a:endParaRPr b="0" lang="en-US" sz="1800" spc="-1" strike="noStrike">
              <a:latin typeface="Arial"/>
            </a:endParaRPr>
          </a:p>
        </p:txBody>
      </p:sp>
      <p:sp>
        <p:nvSpPr>
          <p:cNvPr id="151" name="PlaceHolder 3"/>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a:t>
            </a:r>
            <a:r>
              <a:rPr b="1" lang="en" sz="1500" spc="-1" strike="noStrike">
                <a:solidFill>
                  <a:srgbClr val="ffffff"/>
                </a:solidFill>
                <a:latin typeface="Roboto"/>
                <a:ea typeface="Roboto"/>
              </a:rPr>
              <a:t>Inteligencia Artificial</a:t>
            </a:r>
            <a:endParaRPr b="0" lang="en-US" sz="1500" spc="-1" strike="noStrike">
              <a:latin typeface="Arial"/>
            </a:endParaRPr>
          </a:p>
          <a:p>
            <a:pPr>
              <a:lnSpc>
                <a:spcPct val="100000"/>
              </a:lnSpc>
              <a:buNone/>
              <a:tabLst>
                <a:tab algn="l" pos="0"/>
              </a:tabLst>
            </a:pPr>
            <a:endParaRPr b="0" lang="en-US" sz="1500" spc="-1" strike="noStrike">
              <a:latin typeface="Arial"/>
            </a:endParaRPr>
          </a:p>
          <a:p>
            <a:pPr>
              <a:lnSpc>
                <a:spcPct val="100000"/>
              </a:lnSpc>
              <a:buNone/>
              <a:tabLst>
                <a:tab algn="l" pos="0"/>
              </a:tabLst>
            </a:pP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84"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85" name="Google Shape;46;p6"/>
          <p:cNvGraphicFramePr/>
          <p:nvPr/>
        </p:nvGraphicFramePr>
        <p:xfrm>
          <a:off x="497160" y="1162080"/>
          <a:ext cx="6777360" cy="7517160"/>
        </p:xfrm>
        <a:graphic>
          <a:graphicData uri="http://schemas.openxmlformats.org/drawingml/2006/table">
            <a:tbl>
              <a:tblPr/>
              <a:tblGrid>
                <a:gridCol w="1488600"/>
                <a:gridCol w="2277720"/>
                <a:gridCol w="3011400"/>
              </a:tblGrid>
              <a:tr h="47412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 </a:t>
                      </a:r>
                      <a:r>
                        <a:rPr b="1" lang="en" sz="1400" spc="-1" strike="noStrike">
                          <a:solidFill>
                            <a:srgbClr val="ffffff"/>
                          </a:solidFill>
                          <a:latin typeface="Roboto"/>
                          <a:ea typeface="Roboto"/>
                        </a:rPr>
                        <a:t>Actividad de clase: Conceptos y aplicaciones de IA</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1625760">
                <a:tc gridSpan="3">
                  <a:txBody>
                    <a:bodyPr lIns="63360" rIns="63360" anchor="ctr">
                      <a:noAutofit/>
                    </a:bodyPr>
                    <a:p>
                      <a:pPr algn="ctr">
                        <a:lnSpc>
                          <a:spcPct val="100000"/>
                        </a:lnSpc>
                        <a:buNone/>
                        <a:tabLst>
                          <a:tab algn="l" pos="0"/>
                        </a:tabLst>
                      </a:pPr>
                      <a:r>
                        <a:rPr b="1" lang="en" sz="1200" spc="-1" strike="noStrike">
                          <a:solidFill>
                            <a:srgbClr val="274e13"/>
                          </a:solidFill>
                          <a:latin typeface="Roboto"/>
                          <a:ea typeface="Roboto"/>
                        </a:rPr>
                        <a:t>Instrucciones: </a:t>
                      </a:r>
                      <a:br>
                        <a:rPr sz="1200"/>
                      </a:br>
                      <a:br>
                        <a:rPr sz="1200"/>
                      </a:br>
                      <a:r>
                        <a:rPr b="1" lang="en" sz="1000" spc="-1" strike="noStrike">
                          <a:solidFill>
                            <a:srgbClr val="274e13"/>
                          </a:solidFill>
                          <a:latin typeface="Roboto"/>
                          <a:ea typeface="Roboto"/>
                        </a:rPr>
                        <a:t>1. Escribe qué entiendes por inteligencia artificial, machine learning y deep learning.</a:t>
                      </a:r>
                      <a:endParaRPr b="0" lang="en-US" sz="1000" spc="-1" strike="noStrike">
                        <a:latin typeface="Arial"/>
                      </a:endParaRPr>
                    </a:p>
                    <a:p>
                      <a:pPr algn="ctr">
                        <a:lnSpc>
                          <a:spcPct val="100000"/>
                        </a:lnSpc>
                        <a:buNone/>
                        <a:tabLst>
                          <a:tab algn="l" pos="0"/>
                        </a:tabLst>
                      </a:pPr>
                      <a:r>
                        <a:rPr b="1" lang="en" sz="1000" spc="-1" strike="noStrike">
                          <a:solidFill>
                            <a:srgbClr val="274e13"/>
                          </a:solidFill>
                          <a:latin typeface="Roboto"/>
                          <a:ea typeface="Roboto"/>
                        </a:rPr>
                        <a:t>2. Busca imágenes en Google de cada término y pégalas en la casilla correspondiente.</a:t>
                      </a:r>
                      <a:endParaRPr b="0" lang="en-US" sz="10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180576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Inteligencia artificial</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¿Qué significa?</a:t>
                      </a:r>
                      <a:endParaRPr b="0" lang="en-US" sz="10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Software que puede hacer las tareas de un humano al mismo nivel del que las hace un humano.</a:t>
                      </a: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Imagen</a:t>
                      </a:r>
                      <a:endParaRPr b="0" lang="en-US" sz="1000" spc="-1" strike="noStrike">
                        <a:latin typeface="Arial"/>
                      </a:endParaRPr>
                    </a:p>
                    <a:p>
                      <a:pPr>
                        <a:lnSpc>
                          <a:spcPct val="115000"/>
                        </a:lnSpc>
                        <a:buNone/>
                        <a:tabLst>
                          <a:tab algn="l" pos="0"/>
                        </a:tabLst>
                      </a:pP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180576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Machine learning</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¿Qué significa?</a:t>
                      </a:r>
                      <a:endParaRPr b="0" lang="en-US" sz="10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Software que aprende de sus propios herrores automaticamente</a:t>
                      </a: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Imagen</a:t>
                      </a:r>
                      <a:endParaRPr b="0" lang="en-US" sz="1000" spc="-1" strike="noStrike">
                        <a:latin typeface="Arial"/>
                      </a:endParaRPr>
                    </a:p>
                    <a:p>
                      <a:pPr>
                        <a:lnSpc>
                          <a:spcPct val="115000"/>
                        </a:lnSpc>
                        <a:buNone/>
                        <a:tabLst>
                          <a:tab algn="l" pos="0"/>
                        </a:tabLst>
                      </a:pP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180612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Deep learning</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¿Qué significa?</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1" lang="en" sz="1000" spc="-1" strike="noStrike">
                          <a:solidFill>
                            <a:srgbClr val="000000"/>
                          </a:solidFill>
                          <a:latin typeface="Roboto"/>
                          <a:ea typeface="Roboto"/>
                        </a:rPr>
                        <a:t>NO SE XD</a:t>
                      </a: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Imagen</a:t>
                      </a:r>
                      <a:endParaRPr b="0" lang="en-US" sz="1000" spc="-1" strike="noStrike">
                        <a:latin typeface="Arial"/>
                      </a:endParaRPr>
                    </a:p>
                    <a:p>
                      <a:pPr>
                        <a:lnSpc>
                          <a:spcPct val="115000"/>
                        </a:lnSpc>
                        <a:buNone/>
                        <a:tabLst>
                          <a:tab algn="l" pos="0"/>
                        </a:tabLst>
                      </a:pP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pic>
        <p:nvPicPr>
          <p:cNvPr id="86" name="" descr=""/>
          <p:cNvPicPr/>
          <p:nvPr/>
        </p:nvPicPr>
        <p:blipFill>
          <a:blip r:embed="rId1"/>
          <a:stretch/>
        </p:blipFill>
        <p:spPr>
          <a:xfrm>
            <a:off x="4343400" y="3582720"/>
            <a:ext cx="2091960" cy="1217520"/>
          </a:xfrm>
          <a:prstGeom prst="rect">
            <a:avLst/>
          </a:prstGeom>
          <a:ln w="0">
            <a:noFill/>
          </a:ln>
        </p:spPr>
      </p:pic>
      <p:pic>
        <p:nvPicPr>
          <p:cNvPr id="87" name="" descr=""/>
          <p:cNvPicPr/>
          <p:nvPr/>
        </p:nvPicPr>
        <p:blipFill>
          <a:blip r:embed="rId2"/>
          <a:stretch/>
        </p:blipFill>
        <p:spPr>
          <a:xfrm rot="28800">
            <a:off x="4278240" y="5498280"/>
            <a:ext cx="2990520" cy="1117440"/>
          </a:xfrm>
          <a:prstGeom prst="rect">
            <a:avLst/>
          </a:prstGeom>
          <a:ln w="0">
            <a:noFill/>
          </a:ln>
        </p:spPr>
      </p:pic>
      <p:pic>
        <p:nvPicPr>
          <p:cNvPr id="88" name="" descr=""/>
          <p:cNvPicPr/>
          <p:nvPr/>
        </p:nvPicPr>
        <p:blipFill>
          <a:blip r:embed="rId3"/>
          <a:stretch/>
        </p:blipFill>
        <p:spPr>
          <a:xfrm>
            <a:off x="4479480" y="7212960"/>
            <a:ext cx="2606760" cy="14659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90"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a:t>
            </a:r>
            <a:r>
              <a:rPr b="1" lang="en" sz="1500" spc="-1" strike="noStrike">
                <a:solidFill>
                  <a:srgbClr val="ffffff"/>
                </a:solidFill>
                <a:latin typeface="Roboto"/>
                <a:ea typeface="Roboto"/>
              </a:rPr>
              <a:t>Inteligencia Artificial</a:t>
            </a:r>
            <a:endParaRPr b="0" lang="en-US" sz="1500" spc="-1" strike="noStrike">
              <a:latin typeface="Arial"/>
            </a:endParaRPr>
          </a:p>
        </p:txBody>
      </p:sp>
      <p:graphicFrame>
        <p:nvGraphicFramePr>
          <p:cNvPr id="91" name="Google Shape;53;p7"/>
          <p:cNvGraphicFramePr/>
          <p:nvPr/>
        </p:nvGraphicFramePr>
        <p:xfrm>
          <a:off x="497160" y="922320"/>
          <a:ext cx="6777360" cy="8181720"/>
        </p:xfrm>
        <a:graphic>
          <a:graphicData uri="http://schemas.openxmlformats.org/drawingml/2006/table">
            <a:tbl>
              <a:tblPr/>
              <a:tblGrid>
                <a:gridCol w="2165040"/>
                <a:gridCol w="1972800"/>
                <a:gridCol w="2639880"/>
              </a:tblGrid>
              <a:tr h="56016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a:t>
                      </a:r>
                      <a:r>
                        <a:rPr b="1" lang="en" sz="1400" spc="-1" strike="noStrike">
                          <a:solidFill>
                            <a:srgbClr val="ffffff"/>
                          </a:solidFill>
                          <a:latin typeface="Roboto"/>
                          <a:ea typeface="Roboto"/>
                        </a:rPr>
                        <a:t>Retos módulo 1 - Fundamentos de IA (Parte 2)</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521280">
                <a:tc>
                  <a:txBody>
                    <a:bodyPr lIns="63360" rIns="63360" anchor="ctr">
                      <a:noAutofit/>
                    </a:bodyPr>
                    <a:p>
                      <a:pPr algn="ctr">
                        <a:lnSpc>
                          <a:spcPct val="115000"/>
                        </a:lnSpc>
                        <a:buNone/>
                        <a:tabLst>
                          <a:tab algn="l" pos="0"/>
                        </a:tabLst>
                      </a:pPr>
                      <a:r>
                        <a:rPr b="1" lang="en" sz="1200" spc="-1" strike="noStrike">
                          <a:solidFill>
                            <a:srgbClr val="274e13"/>
                          </a:solidFill>
                          <a:latin typeface="Roboto"/>
                          <a:ea typeface="Roboto"/>
                        </a:rPr>
                        <a:t>Clase/Tema</a:t>
                      </a:r>
                      <a:endParaRPr b="0" lang="en-US" sz="12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15000"/>
                        </a:lnSpc>
                        <a:buNone/>
                        <a:tabLst>
                          <a:tab algn="l" pos="0"/>
                        </a:tabLst>
                      </a:pPr>
                      <a:r>
                        <a:rPr b="1" lang="en" sz="1200" spc="-1" strike="noStrike">
                          <a:solidFill>
                            <a:srgbClr val="274e13"/>
                          </a:solidFill>
                          <a:latin typeface="Roboto"/>
                          <a:ea typeface="Roboto"/>
                        </a:rPr>
                        <a:t>Reto por clase</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00000"/>
                        </a:lnSpc>
                        <a:buNone/>
                        <a:tabLst>
                          <a:tab algn="l" pos="0"/>
                        </a:tabLst>
                      </a:pPr>
                      <a:r>
                        <a:rPr b="1" lang="en" sz="1200" spc="-1" strike="noStrike">
                          <a:solidFill>
                            <a:srgbClr val="274e13"/>
                          </a:solidFill>
                          <a:latin typeface="Roboto"/>
                          <a:ea typeface="Roboto"/>
                        </a:rPr>
                        <a:t>Respuestas</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274e13"/>
                      </a:solidFill>
                    </a:lnB>
                    <a:noFill/>
                  </a:tcPr>
                </a:tc>
              </a:tr>
              <a:tr h="208008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Conceptos y aplicaciones de IA</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La realidad de la IA</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Evalúa los conceptos que escribiste en la actividad de la clase contra los que realmente son.</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Comenta qué tan diferente fue de los conceptos reales.</a:t>
                      </a:r>
                      <a:endParaRPr b="0" lang="en-US" sz="1000" spc="-1" strike="noStrike">
                        <a:latin typeface="Arial"/>
                      </a:endParaRPr>
                    </a:p>
                  </a:txBody>
                  <a:tcPr anchor="t" marL="63360" marR="63360">
                    <a:lnL w="12240">
                      <a:solidFill>
                        <a:srgbClr val="38761d"/>
                      </a:solidFill>
                    </a:lnL>
                    <a:lnR w="12240">
                      <a:solidFill>
                        <a:srgbClr val="274e13"/>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800" spc="-1" strike="noStrike">
                          <a:solidFill>
                            <a:srgbClr val="000000"/>
                          </a:solidFill>
                          <a:latin typeface="Roboto"/>
                          <a:ea typeface="Roboto"/>
                        </a:rPr>
                        <a:t>La inteligencia artificial no es solo software, sino que es todo aquello que de manera no biologica intenta replicar el pensamiento humano.</a:t>
                      </a:r>
                      <a:endParaRPr b="0" lang="en-US" sz="800" spc="-1" strike="noStrike">
                        <a:latin typeface="Arial"/>
                      </a:endParaRPr>
                    </a:p>
                    <a:p>
                      <a:pPr>
                        <a:lnSpc>
                          <a:spcPct val="115000"/>
                        </a:lnSpc>
                        <a:buNone/>
                        <a:tabLst>
                          <a:tab algn="l" pos="0"/>
                        </a:tabLst>
                      </a:pPr>
                      <a:endParaRPr b="0" lang="en-US" sz="800" spc="-1" strike="noStrike">
                        <a:latin typeface="Arial"/>
                      </a:endParaRPr>
                    </a:p>
                    <a:p>
                      <a:pPr>
                        <a:lnSpc>
                          <a:spcPct val="115000"/>
                        </a:lnSpc>
                        <a:buNone/>
                        <a:tabLst>
                          <a:tab algn="l" pos="0"/>
                        </a:tabLst>
                      </a:pPr>
                      <a:r>
                        <a:rPr b="0" i="1" lang="en" sz="800" spc="-1" strike="noStrike">
                          <a:solidFill>
                            <a:srgbClr val="000000"/>
                          </a:solidFill>
                          <a:latin typeface="Roboto"/>
                          <a:ea typeface="Roboto"/>
                        </a:rPr>
                        <a:t>El machine learning son algoritmos que hace que la IA pueda tomar decisiones y replicar el pensamiento humano que no solo aprenden por si mismos sino que tambien pueden aprender con la guia de un ser humano.</a:t>
                      </a:r>
                      <a:endParaRPr b="0" lang="en-US" sz="800" spc="-1" strike="noStrike">
                        <a:latin typeface="Arial"/>
                      </a:endParaRPr>
                    </a:p>
                    <a:p>
                      <a:pPr>
                        <a:lnSpc>
                          <a:spcPct val="115000"/>
                        </a:lnSpc>
                        <a:buNone/>
                        <a:tabLst>
                          <a:tab algn="l" pos="0"/>
                        </a:tabLst>
                      </a:pPr>
                      <a:endParaRPr b="0" lang="en-US" sz="800" spc="-1" strike="noStrike">
                        <a:latin typeface="Arial"/>
                      </a:endParaRPr>
                    </a:p>
                    <a:p>
                      <a:pPr>
                        <a:lnSpc>
                          <a:spcPct val="115000"/>
                        </a:lnSpc>
                        <a:buNone/>
                        <a:tabLst>
                          <a:tab algn="l" pos="0"/>
                        </a:tabLst>
                      </a:pPr>
                      <a:r>
                        <a:rPr b="0" i="1" lang="en" sz="800" spc="-1" strike="noStrike">
                          <a:solidFill>
                            <a:srgbClr val="000000"/>
                          </a:solidFill>
                          <a:latin typeface="Roboto"/>
                          <a:ea typeface="Roboto"/>
                        </a:rPr>
                        <a:t>EL deep learning son algoritmos para simular la inteligencia humana mediante el uso de las redes neuronales que funcionan muy parecido al cerebro humano.</a:t>
                      </a:r>
                      <a:endParaRPr b="0" lang="en-US" sz="800" spc="-1" strike="noStrike">
                        <a:latin typeface="Arial"/>
                      </a:endParaRPr>
                    </a:p>
                  </a:txBody>
                  <a:tcPr anchor="t" marL="63360" marR="63360">
                    <a:lnL w="12240">
                      <a:solidFill>
                        <a:srgbClr val="274e13"/>
                      </a:solidFill>
                    </a:lnL>
                    <a:lnR w="12240">
                      <a:solidFill>
                        <a:srgbClr val="274e13"/>
                      </a:solidFill>
                    </a:lnR>
                    <a:lnT w="12240">
                      <a:solidFill>
                        <a:srgbClr val="274e13"/>
                      </a:solidFill>
                    </a:lnT>
                    <a:lnB w="12240">
                      <a:solidFill>
                        <a:srgbClr val="274e13"/>
                      </a:solidFill>
                    </a:lnB>
                    <a:noFill/>
                  </a:tcPr>
                </a:tc>
              </a:tr>
              <a:tr h="2952720">
                <a:tc>
                  <a:txBody>
                    <a:bodyPr lIns="63360" rIns="63360" anchor="t">
                      <a:noAutofit/>
                    </a:bodyPr>
                    <a:p>
                      <a:pPr algn="ctr">
                        <a:lnSpc>
                          <a:spcPct val="115000"/>
                        </a:lnSpc>
                        <a:buNone/>
                        <a:tabLst>
                          <a:tab algn="l" pos="0"/>
                        </a:tabLst>
                      </a:pPr>
                      <a:r>
                        <a:rPr b="1" lang="en" sz="1300" spc="-1" strike="noStrike">
                          <a:solidFill>
                            <a:srgbClr val="274e13"/>
                          </a:solidFill>
                          <a:latin typeface="Roboto"/>
                          <a:ea typeface="Roboto"/>
                        </a:rPr>
                        <a:t>¿Cómo funciona el machine learning?</a:t>
                      </a:r>
                      <a:endParaRPr b="0" lang="en-US" sz="13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Usos de machine learning</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Busca un problema de tu trabajo o vida diaria que creas puede resolverse con machine learning.</a:t>
                      </a: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000000"/>
                          </a:solidFill>
                          <a:latin typeface="Roboto"/>
                          <a:ea typeface="Roboto"/>
                        </a:rPr>
                        <a:t>Un algoritmo que basado en mis skills (datos) un objetivo deportivo o academico (respuestas) realice una predicción y me de un plan en pro a ese objetivo (reglas).</a:t>
                      </a: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274e13"/>
                      </a:solidFill>
                    </a:lnT>
                    <a:lnB w="12240">
                      <a:solidFill>
                        <a:srgbClr val="38761d"/>
                      </a:solidFill>
                    </a:lnB>
                    <a:noFill/>
                  </a:tcPr>
                </a:tc>
              </a:tr>
              <a:tr h="206784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Casos de éxito y áreas de oportunidad con IA en la industria y empresas</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Mejoras con IA</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Escribe un caso donde</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a) Se pueda mejorar la IA para un uso más positivo.</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b) O un caso donde la IA pueda mejorar la vida cotidiana.</a:t>
                      </a: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000000"/>
                          </a:solidFill>
                          <a:latin typeface="Roboto"/>
                          <a:ea typeface="Roboto"/>
                        </a:rPr>
                        <a:t>La IA puede mejorar nuestra vida cotidiana clasificando las tareas que son verdaderamente necesarias con las que no, por ejemplo podría dandole el permiso bloquear pasginas y aplicaciones que reducen nuestra productividad y nos hacen perder tiempo, ignorar o hacer por si misma tareas del trabajo o el colegio que no son productivas y nos quitan tiempo.</a:t>
                      </a: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pic>
        <p:nvPicPr>
          <p:cNvPr id="92" name="" descr=""/>
          <p:cNvPicPr/>
          <p:nvPr/>
        </p:nvPicPr>
        <p:blipFill>
          <a:blip r:embed="rId1"/>
          <a:stretch/>
        </p:blipFill>
        <p:spPr>
          <a:xfrm>
            <a:off x="4840560" y="5322600"/>
            <a:ext cx="2245680" cy="15350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94"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95" name="Google Shape;60;p8"/>
          <p:cNvGraphicFramePr/>
          <p:nvPr/>
        </p:nvGraphicFramePr>
        <p:xfrm>
          <a:off x="497160" y="1162080"/>
          <a:ext cx="6777360" cy="5143680"/>
        </p:xfrm>
        <a:graphic>
          <a:graphicData uri="http://schemas.openxmlformats.org/drawingml/2006/table">
            <a:tbl>
              <a:tblPr/>
              <a:tblGrid>
                <a:gridCol w="6777720"/>
              </a:tblGrid>
              <a:tr h="474120">
                <a:tc>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 </a:t>
                      </a:r>
                      <a:r>
                        <a:rPr b="1" lang="en" sz="1400" spc="-1" strike="noStrike">
                          <a:solidFill>
                            <a:srgbClr val="ffffff"/>
                          </a:solidFill>
                          <a:latin typeface="Roboto"/>
                          <a:ea typeface="Roboto"/>
                        </a:rPr>
                        <a:t>Reflexiones módulo 1 - Fundamentos de IA </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r>
              <a:tr h="1058040">
                <a:tc>
                  <a:txBody>
                    <a:bodyPr lIns="63360" rIns="63360" anchor="ctr">
                      <a:noAutofit/>
                    </a:bodyPr>
                    <a:p>
                      <a:pPr algn="ctr">
                        <a:lnSpc>
                          <a:spcPct val="100000"/>
                        </a:lnSpc>
                        <a:buNone/>
                        <a:tabLst>
                          <a:tab algn="l" pos="0"/>
                        </a:tabLst>
                      </a:pPr>
                      <a:r>
                        <a:rPr b="1" lang="en" sz="1200" spc="-1" strike="noStrike">
                          <a:solidFill>
                            <a:srgbClr val="274e13"/>
                          </a:solidFill>
                          <a:latin typeface="Roboto"/>
                          <a:ea typeface="Roboto"/>
                        </a:rPr>
                        <a:t>Reflexiona sobre las siguientes preguntas y escribe tus reflexiones debajo: </a:t>
                      </a:r>
                      <a:endParaRPr b="0" lang="en-US" sz="1200" spc="-1" strike="noStrike">
                        <a:latin typeface="Arial"/>
                      </a:endParaRPr>
                    </a:p>
                    <a:p>
                      <a:pPr algn="ctr">
                        <a:lnSpc>
                          <a:spcPct val="100000"/>
                        </a:lnSpc>
                        <a:buNone/>
                        <a:tabLst>
                          <a:tab algn="l" pos="0"/>
                        </a:tabLst>
                      </a:pPr>
                      <a:endParaRPr b="0" lang="en-US" sz="12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¿Cómo impacta de manera positiva la inteligencia artificial a tu entorno?</a:t>
                      </a:r>
                      <a:endParaRPr b="0" lang="en-US" sz="10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¿Ves un potencial uso de IA en tu vida?</a:t>
                      </a:r>
                      <a:endParaRPr b="0" lang="en-US" sz="10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¿Qué más te gustaría o necesitas aprender de IA?</a:t>
                      </a:r>
                      <a:endParaRPr b="0" lang="en-US" sz="10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3611880">
                <a:tc>
                  <a:txBody>
                    <a:bodyPr lIns="63360" rIns="63360" anchor="ctr">
                      <a:noAutofit/>
                    </a:bodyPr>
                    <a:p>
                      <a:pPr>
                        <a:lnSpc>
                          <a:spcPct val="115000"/>
                        </a:lnSpc>
                        <a:buNone/>
                        <a:tabLst>
                          <a:tab algn="l" pos="0"/>
                        </a:tabLst>
                      </a:pPr>
                      <a:r>
                        <a:rPr b="0" i="1" lang="en" sz="1100" spc="-1" strike="noStrike">
                          <a:solidFill>
                            <a:srgbClr val="000000"/>
                          </a:solidFill>
                          <a:latin typeface="Roboto"/>
                          <a:ea typeface="Roboto"/>
                        </a:rPr>
                        <a:t>1. Haciendo mi vida mas productiva</a:t>
                      </a: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2. Sí, ya se está dando y creo que irá para más</a:t>
                      </a:r>
                      <a:endParaRPr b="0" lang="en-US" sz="1100" spc="-1" strike="noStrike">
                        <a:latin typeface="Arial"/>
                      </a:endParaRPr>
                    </a:p>
                    <a:p>
                      <a:pPr>
                        <a:lnSpc>
                          <a:spcPct val="115000"/>
                        </a:lnSpc>
                        <a:buNone/>
                        <a:tabLst>
                          <a:tab algn="l" pos="0"/>
                        </a:tabLst>
                      </a:pPr>
                      <a:endParaRPr b="0" lang="en-US" sz="1100" spc="-1" strike="noStrike">
                        <a:latin typeface="Arial"/>
                      </a:endParaRPr>
                    </a:p>
                    <a:p>
                      <a:pPr>
                        <a:lnSpc>
                          <a:spcPct val="115000"/>
                        </a:lnSpc>
                        <a:buNone/>
                        <a:tabLst>
                          <a:tab algn="l" pos="0"/>
                        </a:tabLst>
                      </a:pPr>
                      <a:r>
                        <a:rPr b="0" i="1" lang="en" sz="1100" spc="-1" strike="noStrike">
                          <a:solidFill>
                            <a:srgbClr val="000000"/>
                          </a:solidFill>
                          <a:latin typeface="Roboto"/>
                          <a:ea typeface="Roboto"/>
                        </a:rPr>
                        <a:t>3. Me gustaría saber usar las herramientas de IA para monetizar lo que pueda hacer con ellas.</a:t>
                      </a:r>
                      <a:endParaRPr b="0" lang="en-US" sz="11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97"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a:t>
            </a:r>
            <a:r>
              <a:rPr b="1" lang="en" sz="1500" spc="-1" strike="noStrike">
                <a:solidFill>
                  <a:srgbClr val="ffffff"/>
                </a:solidFill>
                <a:latin typeface="Roboto"/>
                <a:ea typeface="Roboto"/>
              </a:rPr>
              <a:t>Inteligencia Artificial</a:t>
            </a:r>
            <a:endParaRPr b="0" lang="en-US" sz="1500" spc="-1" strike="noStrike">
              <a:latin typeface="Arial"/>
            </a:endParaRPr>
          </a:p>
        </p:txBody>
      </p:sp>
      <p:graphicFrame>
        <p:nvGraphicFramePr>
          <p:cNvPr id="98" name="Google Shape;67;p9"/>
          <p:cNvGraphicFramePr/>
          <p:nvPr/>
        </p:nvGraphicFramePr>
        <p:xfrm>
          <a:off x="497160" y="922320"/>
          <a:ext cx="6777360" cy="4558320"/>
        </p:xfrm>
        <a:graphic>
          <a:graphicData uri="http://schemas.openxmlformats.org/drawingml/2006/table">
            <a:tbl>
              <a:tblPr/>
              <a:tblGrid>
                <a:gridCol w="2660400"/>
                <a:gridCol w="2230200"/>
                <a:gridCol w="1887120"/>
              </a:tblGrid>
              <a:tr h="75708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a:t>
                      </a:r>
                      <a:r>
                        <a:rPr b="1" lang="en" sz="1400" spc="-1" strike="noStrike">
                          <a:solidFill>
                            <a:srgbClr val="ffffff"/>
                          </a:solidFill>
                          <a:latin typeface="Roboto"/>
                          <a:ea typeface="Roboto"/>
                        </a:rPr>
                        <a:t>Retos módulo 2 - Deep learning: IA a profundidad</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704880">
                <a:tc>
                  <a:txBody>
                    <a:bodyPr lIns="63360" rIns="63360" anchor="ctr">
                      <a:noAutofit/>
                    </a:bodyPr>
                    <a:p>
                      <a:pPr algn="ctr">
                        <a:lnSpc>
                          <a:spcPct val="115000"/>
                        </a:lnSpc>
                        <a:buNone/>
                        <a:tabLst>
                          <a:tab algn="l" pos="0"/>
                        </a:tabLst>
                      </a:pPr>
                      <a:r>
                        <a:rPr b="1" lang="en" sz="1200" spc="-1" strike="noStrike">
                          <a:solidFill>
                            <a:srgbClr val="274e13"/>
                          </a:solidFill>
                          <a:latin typeface="Roboto"/>
                          <a:ea typeface="Roboto"/>
                        </a:rPr>
                        <a:t>Clase/Tema</a:t>
                      </a:r>
                      <a:endParaRPr b="0" lang="en-US" sz="12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15000"/>
                        </a:lnSpc>
                        <a:buNone/>
                        <a:tabLst>
                          <a:tab algn="l" pos="0"/>
                        </a:tabLst>
                      </a:pPr>
                      <a:endParaRPr b="0" lang="en-US" sz="1200" spc="-1" strike="noStrike">
                        <a:latin typeface="Arial"/>
                      </a:endParaRPr>
                    </a:p>
                    <a:p>
                      <a:pPr algn="ctr">
                        <a:lnSpc>
                          <a:spcPct val="115000"/>
                        </a:lnSpc>
                        <a:buNone/>
                        <a:tabLst>
                          <a:tab algn="l" pos="0"/>
                        </a:tabLst>
                      </a:pPr>
                      <a:r>
                        <a:rPr b="1" lang="en" sz="1200" spc="-1" strike="noStrike">
                          <a:solidFill>
                            <a:srgbClr val="274e13"/>
                          </a:solidFill>
                          <a:latin typeface="Roboto"/>
                          <a:ea typeface="Roboto"/>
                        </a:rPr>
                        <a:t>Reto por clase</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00000"/>
                        </a:lnSpc>
                        <a:buNone/>
                        <a:tabLst>
                          <a:tab algn="l" pos="0"/>
                        </a:tabLst>
                      </a:pPr>
                      <a:endParaRPr b="0" lang="en-US" sz="1200" spc="-1" strike="noStrike">
                        <a:latin typeface="Arial"/>
                      </a:endParaRPr>
                    </a:p>
                    <a:p>
                      <a:pPr algn="ctr">
                        <a:lnSpc>
                          <a:spcPct val="100000"/>
                        </a:lnSpc>
                        <a:buNone/>
                        <a:tabLst>
                          <a:tab algn="l" pos="0"/>
                        </a:tabLst>
                      </a:pPr>
                      <a:r>
                        <a:rPr b="1" lang="en" sz="1200" spc="-1" strike="noStrike">
                          <a:solidFill>
                            <a:srgbClr val="274e13"/>
                          </a:solidFill>
                          <a:latin typeface="Roboto"/>
                          <a:ea typeface="Roboto"/>
                        </a:rPr>
                        <a:t>Respuestas</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274e13"/>
                      </a:solidFill>
                    </a:lnB>
                    <a:noFill/>
                  </a:tcPr>
                </a:tc>
              </a:tr>
              <a:tr h="309672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¿Cuándo utilizar y cuándo NO deep learning?</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¿Deep learning en lugar de machine learning?</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De tu respuesta del reto de la clase </a:t>
                      </a:r>
                      <a:r>
                        <a:rPr b="1" i="1" lang="en" sz="1000" spc="-1" strike="noStrike">
                          <a:solidFill>
                            <a:srgbClr val="000000"/>
                          </a:solidFill>
                          <a:latin typeface="Roboto"/>
                          <a:ea typeface="Roboto"/>
                        </a:rPr>
                        <a:t>¿Cómo funciona el machine learning?</a:t>
                      </a:r>
                      <a:r>
                        <a:rPr b="0" lang="en" sz="1000" spc="-1" strike="noStrike">
                          <a:solidFill>
                            <a:srgbClr val="000000"/>
                          </a:solidFill>
                          <a:latin typeface="Roboto"/>
                          <a:ea typeface="Roboto"/>
                        </a:rPr>
                        <a:t>, ¿crees que en ese problema sería mejor utilizar deep learning?</a:t>
                      </a:r>
                      <a:endParaRPr b="0" lang="en-US" sz="1000" spc="-1" strike="noStrike">
                        <a:latin typeface="Arial"/>
                      </a:endParaRPr>
                    </a:p>
                  </a:txBody>
                  <a:tcPr anchor="t" marL="63360" marR="63360">
                    <a:lnL w="12240">
                      <a:solidFill>
                        <a:srgbClr val="38761d"/>
                      </a:solidFill>
                    </a:lnL>
                    <a:lnR w="12240">
                      <a:solidFill>
                        <a:srgbClr val="274e13"/>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000000"/>
                          </a:solidFill>
                          <a:latin typeface="Roboto"/>
                          <a:ea typeface="Roboto"/>
                        </a:rPr>
                        <a:t>Probablemente no, porque probablemente el problema no sea tan complejo como para usar deep learning sino machine learning convencional.</a:t>
                      </a:r>
                      <a:endParaRPr b="0" lang="en-US" sz="1100" spc="-1" strike="noStrike">
                        <a:latin typeface="Arial"/>
                      </a:endParaRPr>
                    </a:p>
                  </a:txBody>
                  <a:tcPr anchor="t" marL="63360" marR="63360">
                    <a:lnL w="12240">
                      <a:solidFill>
                        <a:srgbClr val="274e13"/>
                      </a:solidFill>
                    </a:lnL>
                    <a:lnR w="12240">
                      <a:solidFill>
                        <a:srgbClr val="274e13"/>
                      </a:solidFill>
                    </a:lnR>
                    <a:lnT w="12240">
                      <a:solidFill>
                        <a:srgbClr val="274e13"/>
                      </a:solidFill>
                    </a:lnT>
                    <a:lnB w="12240">
                      <a:solidFill>
                        <a:srgbClr val="274e13"/>
                      </a:solidFill>
                    </a:lnB>
                    <a:no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00"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101" name="Google Shape;74;p10"/>
          <p:cNvGraphicFramePr/>
          <p:nvPr/>
        </p:nvGraphicFramePr>
        <p:xfrm>
          <a:off x="497160" y="1162080"/>
          <a:ext cx="6777360" cy="5161320"/>
        </p:xfrm>
        <a:graphic>
          <a:graphicData uri="http://schemas.openxmlformats.org/drawingml/2006/table">
            <a:tbl>
              <a:tblPr/>
              <a:tblGrid>
                <a:gridCol w="6777720"/>
              </a:tblGrid>
              <a:tr h="474120">
                <a:tc>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 </a:t>
                      </a:r>
                      <a:r>
                        <a:rPr b="1" lang="en" sz="1400" spc="-1" strike="noStrike">
                          <a:solidFill>
                            <a:srgbClr val="ffffff"/>
                          </a:solidFill>
                          <a:latin typeface="Roboto"/>
                          <a:ea typeface="Roboto"/>
                        </a:rPr>
                        <a:t>Reflexiones módulo 2 - Deep learning: IA a profundidad</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r>
              <a:tr h="1076040">
                <a:tc>
                  <a:txBody>
                    <a:bodyPr lIns="63360" rIns="63360" anchor="ctr">
                      <a:noAutofit/>
                    </a:bodyPr>
                    <a:p>
                      <a:pPr algn="ctr">
                        <a:lnSpc>
                          <a:spcPct val="100000"/>
                        </a:lnSpc>
                        <a:buNone/>
                        <a:tabLst>
                          <a:tab algn="l" pos="0"/>
                        </a:tabLst>
                      </a:pPr>
                      <a:r>
                        <a:rPr b="1" lang="en" sz="1200" spc="-1" strike="noStrike">
                          <a:solidFill>
                            <a:srgbClr val="274e13"/>
                          </a:solidFill>
                          <a:latin typeface="Roboto"/>
                          <a:ea typeface="Roboto"/>
                        </a:rPr>
                        <a:t>Reflexiona sobre las siguientes preguntas y escribe tus reflexiones debajo: </a:t>
                      </a:r>
                      <a:endParaRPr b="0" lang="en-US" sz="1200" spc="-1" strike="noStrike">
                        <a:latin typeface="Arial"/>
                      </a:endParaRPr>
                    </a:p>
                    <a:p>
                      <a:pPr algn="ctr">
                        <a:lnSpc>
                          <a:spcPct val="100000"/>
                        </a:lnSpc>
                        <a:buNone/>
                        <a:tabLst>
                          <a:tab algn="l" pos="0"/>
                        </a:tabLst>
                      </a:pPr>
                      <a:endParaRPr b="0" lang="en-US" sz="12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¿Qué tan impactante es la diferencia entre machine learning y deep learning?</a:t>
                      </a:r>
                      <a:endParaRPr b="0" lang="en-US" sz="10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¿Consideras que en tu día a día hay presencia de tecnologías que usan deep learning por debajo sin darte cuenta?</a:t>
                      </a:r>
                      <a:endParaRPr b="0" lang="en-US" sz="1000" spc="-1" strike="noStrike">
                        <a:latin typeface="Arial"/>
                      </a:endParaRPr>
                    </a:p>
                    <a:p>
                      <a:pPr algn="ctr">
                        <a:lnSpc>
                          <a:spcPct val="100000"/>
                        </a:lnSpc>
                        <a:buNone/>
                        <a:tabLst>
                          <a:tab algn="l" pos="0"/>
                        </a:tabLst>
                      </a:pPr>
                      <a:r>
                        <a:rPr b="1" i="1" lang="en" sz="1000" spc="-1" strike="noStrike">
                          <a:solidFill>
                            <a:srgbClr val="274e13"/>
                          </a:solidFill>
                          <a:latin typeface="Roboto"/>
                          <a:ea typeface="Roboto"/>
                        </a:rPr>
                        <a:t>¿Qué más te gustaría o necesitas aprender de deep learning?</a:t>
                      </a:r>
                      <a:endParaRPr b="0" lang="en-US" sz="10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3611520">
                <a:tc>
                  <a:txBody>
                    <a:bodyPr lIns="63360" rIns="63360" anchor="ctr">
                      <a:noAutofit/>
                    </a:bodyPr>
                    <a:p>
                      <a:pPr>
                        <a:lnSpc>
                          <a:spcPct val="115000"/>
                        </a:lnSpc>
                        <a:buNone/>
                        <a:tabLst>
                          <a:tab algn="l" pos="0"/>
                        </a:tabLst>
                      </a:pPr>
                      <a:r>
                        <a:rPr b="0" i="1" lang="en" sz="1100" spc="-1" strike="noStrike">
                          <a:solidFill>
                            <a:srgbClr val="000000"/>
                          </a:solidFill>
                          <a:latin typeface="Roboto"/>
                          <a:ea typeface="Roboto"/>
                        </a:rPr>
                        <a:t>1. El deep learning es una parte del machine learning</a:t>
                      </a:r>
                      <a:endParaRPr b="0" lang="en-US" sz="1100" spc="-1" strike="noStrike">
                        <a:solidFill>
                          <a:srgbClr val="000000"/>
                        </a:solidFill>
                        <a:latin typeface="Arial"/>
                      </a:endParaRPr>
                    </a:p>
                    <a:p>
                      <a:pPr>
                        <a:lnSpc>
                          <a:spcPct val="115000"/>
                        </a:lnSpc>
                        <a:buNone/>
                        <a:tabLst>
                          <a:tab algn="l" pos="0"/>
                        </a:tabLst>
                      </a:pP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2. Sí, creo que el traductor deepl lo usa para traducir texto entre diferentes idiomas.</a:t>
                      </a:r>
                      <a:endParaRPr b="0" lang="en-US" sz="1100" spc="-1" strike="noStrike">
                        <a:solidFill>
                          <a:srgbClr val="000000"/>
                        </a:solidFill>
                        <a:latin typeface="Arial"/>
                      </a:endParaRPr>
                    </a:p>
                    <a:p>
                      <a:pPr>
                        <a:lnSpc>
                          <a:spcPct val="115000"/>
                        </a:lnSpc>
                        <a:buNone/>
                        <a:tabLst>
                          <a:tab algn="l" pos="0"/>
                        </a:tabLst>
                      </a:pPr>
                      <a:endParaRPr b="0" lang="en-US" sz="1100" spc="-1" strike="noStrike">
                        <a:solidFill>
                          <a:srgbClr val="000000"/>
                        </a:solidFill>
                        <a:latin typeface="Arial"/>
                      </a:endParaRPr>
                    </a:p>
                    <a:p>
                      <a:pPr>
                        <a:lnSpc>
                          <a:spcPct val="115000"/>
                        </a:lnSpc>
                        <a:buNone/>
                        <a:tabLst>
                          <a:tab algn="l" pos="0"/>
                        </a:tabLst>
                      </a:pPr>
                      <a:r>
                        <a:rPr b="0" i="1" lang="en" sz="1100" spc="-1" strike="noStrike">
                          <a:solidFill>
                            <a:srgbClr val="000000"/>
                          </a:solidFill>
                          <a:latin typeface="Roboto"/>
                          <a:ea typeface="Roboto"/>
                        </a:rPr>
                        <a:t>3. Empezar lo basico de la parte tecnica.</a:t>
                      </a:r>
                      <a:endParaRPr b="0" lang="en-US" sz="1100" spc="-1" strike="noStrike">
                        <a:solidFill>
                          <a:srgbClr val="000000"/>
                        </a:solidFill>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03"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104" name="Google Shape;81;p11"/>
          <p:cNvGraphicFramePr/>
          <p:nvPr/>
        </p:nvGraphicFramePr>
        <p:xfrm>
          <a:off x="497160" y="922320"/>
          <a:ext cx="6777360" cy="4558320"/>
        </p:xfrm>
        <a:graphic>
          <a:graphicData uri="http://schemas.openxmlformats.org/drawingml/2006/table">
            <a:tbl>
              <a:tblPr/>
              <a:tblGrid>
                <a:gridCol w="2660400"/>
                <a:gridCol w="2230200"/>
                <a:gridCol w="1887120"/>
              </a:tblGrid>
              <a:tr h="75708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a:t>
                      </a:r>
                      <a:r>
                        <a:rPr b="1" lang="en" sz="1400" spc="-1" strike="noStrike">
                          <a:solidFill>
                            <a:srgbClr val="ffffff"/>
                          </a:solidFill>
                          <a:latin typeface="Roboto"/>
                          <a:ea typeface="Roboto"/>
                        </a:rPr>
                        <a:t>Retos módulo 3 - Inteligencia artificial aplicada (Parte 1)</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704880">
                <a:tc>
                  <a:txBody>
                    <a:bodyPr lIns="63360" rIns="63360" anchor="ctr">
                      <a:noAutofit/>
                    </a:bodyPr>
                    <a:p>
                      <a:pPr algn="ctr">
                        <a:lnSpc>
                          <a:spcPct val="115000"/>
                        </a:lnSpc>
                        <a:buNone/>
                        <a:tabLst>
                          <a:tab algn="l" pos="0"/>
                        </a:tabLst>
                      </a:pPr>
                      <a:r>
                        <a:rPr b="1" lang="en" sz="1200" spc="-1" strike="noStrike">
                          <a:solidFill>
                            <a:srgbClr val="274e13"/>
                          </a:solidFill>
                          <a:latin typeface="Roboto"/>
                          <a:ea typeface="Roboto"/>
                        </a:rPr>
                        <a:t>Clase/Tema</a:t>
                      </a:r>
                      <a:endParaRPr b="0" lang="en-US" sz="12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15000"/>
                        </a:lnSpc>
                        <a:buNone/>
                        <a:tabLst>
                          <a:tab algn="l" pos="0"/>
                        </a:tabLst>
                      </a:pPr>
                      <a:endParaRPr b="0" lang="en-US" sz="1200" spc="-1" strike="noStrike">
                        <a:latin typeface="Arial"/>
                      </a:endParaRPr>
                    </a:p>
                    <a:p>
                      <a:pPr algn="ctr">
                        <a:lnSpc>
                          <a:spcPct val="115000"/>
                        </a:lnSpc>
                        <a:buNone/>
                        <a:tabLst>
                          <a:tab algn="l" pos="0"/>
                        </a:tabLst>
                      </a:pPr>
                      <a:r>
                        <a:rPr b="1" lang="en" sz="1200" spc="-1" strike="noStrike">
                          <a:solidFill>
                            <a:srgbClr val="274e13"/>
                          </a:solidFill>
                          <a:latin typeface="Roboto"/>
                          <a:ea typeface="Roboto"/>
                        </a:rPr>
                        <a:t>Reto por clase</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00000"/>
                        </a:lnSpc>
                        <a:buNone/>
                        <a:tabLst>
                          <a:tab algn="l" pos="0"/>
                        </a:tabLst>
                      </a:pPr>
                      <a:endParaRPr b="0" lang="en-US" sz="1200" spc="-1" strike="noStrike">
                        <a:latin typeface="Arial"/>
                      </a:endParaRPr>
                    </a:p>
                    <a:p>
                      <a:pPr algn="ctr">
                        <a:lnSpc>
                          <a:spcPct val="100000"/>
                        </a:lnSpc>
                        <a:buNone/>
                        <a:tabLst>
                          <a:tab algn="l" pos="0"/>
                        </a:tabLst>
                      </a:pPr>
                      <a:r>
                        <a:rPr b="1" lang="en" sz="1200" spc="-1" strike="noStrike">
                          <a:solidFill>
                            <a:srgbClr val="274e13"/>
                          </a:solidFill>
                          <a:latin typeface="Roboto"/>
                          <a:ea typeface="Roboto"/>
                        </a:rPr>
                        <a:t>Respuestas</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274e13"/>
                      </a:solidFill>
                    </a:lnB>
                    <a:noFill/>
                  </a:tcPr>
                </a:tc>
              </a:tr>
              <a:tr h="309672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Procesamiento de lenguaje natural: PLN</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Tareas de PLN en tus apps favoritas</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Escoge tres apps (móviles, de computador o en la web) que cumplan alguna de las tareas posibles del PLN. </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Analiza qué tan bien resuelven la tarea la app y anota tus conclusiones.</a:t>
                      </a:r>
                      <a:endParaRPr b="0" lang="en-US" sz="1000" spc="-1" strike="noStrike">
                        <a:latin typeface="Arial"/>
                      </a:endParaRPr>
                    </a:p>
                  </a:txBody>
                  <a:tcPr anchor="t" marL="63360" marR="63360">
                    <a:lnL w="12240">
                      <a:solidFill>
                        <a:srgbClr val="38761d"/>
                      </a:solidFill>
                    </a:lnL>
                    <a:lnR w="12240">
                      <a:solidFill>
                        <a:srgbClr val="274e13"/>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1100" spc="-1" strike="noStrike">
                          <a:solidFill>
                            <a:srgbClr val="000000"/>
                          </a:solidFill>
                          <a:latin typeface="Roboto"/>
                          <a:ea typeface="Roboto"/>
                        </a:rPr>
                        <a:t>La unica app de PNL que uso es ChatGPT y realiza bastante bien todas las tareas posibles de los diferentes niveles (Facil, Medio y Dificil)</a:t>
                      </a:r>
                      <a:endParaRPr b="0" lang="en-US" sz="1100" spc="-1" strike="noStrike">
                        <a:solidFill>
                          <a:srgbClr val="000000"/>
                        </a:solidFill>
                        <a:latin typeface="Arial"/>
                      </a:endParaRPr>
                    </a:p>
                  </a:txBody>
                  <a:tcPr anchor="t" marL="63360" marR="63360">
                    <a:lnL w="12240">
                      <a:solidFill>
                        <a:srgbClr val="274e13"/>
                      </a:solidFill>
                    </a:lnL>
                    <a:lnR w="12240">
                      <a:solidFill>
                        <a:srgbClr val="274e13"/>
                      </a:solidFill>
                    </a:lnR>
                    <a:lnT w="12240">
                      <a:solidFill>
                        <a:srgbClr val="274e13"/>
                      </a:solidFill>
                    </a:lnT>
                    <a:lnB w="12240">
                      <a:solidFill>
                        <a:srgbClr val="274e13"/>
                      </a:solidFill>
                    </a:lnB>
                    <a:noFill/>
                  </a:tcPr>
                </a:tc>
              </a:tr>
            </a:tbl>
          </a:graphicData>
        </a:graphic>
      </p:graphicFrame>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06"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107" name="Google Shape;88;p12"/>
          <p:cNvGraphicFramePr/>
          <p:nvPr/>
        </p:nvGraphicFramePr>
        <p:xfrm>
          <a:off x="497160" y="1183680"/>
          <a:ext cx="6777360" cy="7667280"/>
        </p:xfrm>
        <a:graphic>
          <a:graphicData uri="http://schemas.openxmlformats.org/drawingml/2006/table">
            <a:tbl>
              <a:tblPr/>
              <a:tblGrid>
                <a:gridCol w="1669680"/>
                <a:gridCol w="1719000"/>
                <a:gridCol w="3389040"/>
              </a:tblGrid>
              <a:tr h="35784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 </a:t>
                      </a:r>
                      <a:r>
                        <a:rPr b="1" lang="en" sz="1400" spc="-1" strike="noStrike">
                          <a:solidFill>
                            <a:srgbClr val="ffffff"/>
                          </a:solidFill>
                          <a:latin typeface="Roboto"/>
                          <a:ea typeface="Roboto"/>
                        </a:rPr>
                        <a:t>Actividad: Inteligencia artificial generativa</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551520">
                <a:tc gridSpan="3">
                  <a:txBody>
                    <a:bodyPr lIns="63360" rIns="63360" anchor="ctr">
                      <a:noAutofit/>
                    </a:bodyPr>
                    <a:p>
                      <a:pPr algn="ctr">
                        <a:lnSpc>
                          <a:spcPct val="100000"/>
                        </a:lnSpc>
                        <a:buNone/>
                        <a:tabLst>
                          <a:tab algn="l" pos="0"/>
                        </a:tabLst>
                      </a:pPr>
                      <a:r>
                        <a:rPr b="1" lang="en" sz="1200" spc="-1" strike="noStrike">
                          <a:solidFill>
                            <a:srgbClr val="274e13"/>
                          </a:solidFill>
                          <a:latin typeface="Roboto"/>
                          <a:ea typeface="Roboto"/>
                        </a:rPr>
                        <a:t>Instrucciones: </a:t>
                      </a:r>
                      <a:br>
                        <a:rPr sz="1200"/>
                      </a:br>
                      <a:br>
                        <a:rPr sz="1200"/>
                      </a:br>
                      <a:r>
                        <a:rPr b="1" lang="en" sz="1000" spc="-1" strike="noStrike">
                          <a:solidFill>
                            <a:srgbClr val="274e13"/>
                          </a:solidFill>
                          <a:latin typeface="Roboto"/>
                          <a:ea typeface="Roboto"/>
                        </a:rPr>
                        <a:t>1. Utiliza los prompts para generar texto o imágenes en ChatGPT y Dall-E.</a:t>
                      </a:r>
                      <a:endParaRPr b="0" lang="en-US" sz="10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290556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ChatGPT</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Prompt:</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Escribe una canción sobre la inteligencia artificial. </a:t>
                      </a: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Texto resultado</a:t>
                      </a:r>
                      <a:endParaRPr b="0" lang="en-US" sz="10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En el mundo digital, un reino sin final,</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Surge la inteligencia artificial, sin rival.</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Con algoritmos brillantes, se abre su portal,</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Un nuevo horizonte, donde todo es virtual.</a:t>
                      </a:r>
                      <a:endParaRPr b="0" lang="en-US" sz="600" spc="-1" strike="noStrike">
                        <a:latin typeface="Arial"/>
                      </a:endParaRPr>
                    </a:p>
                    <a:p>
                      <a:pPr>
                        <a:lnSpc>
                          <a:spcPct val="115000"/>
                        </a:lnSpc>
                        <a:buNone/>
                        <a:tabLst>
                          <a:tab algn="l" pos="0"/>
                        </a:tabLst>
                      </a:pP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Oh, inteligencia artificial, ser de bits y de luz,</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Tu mente sin fronteras, nos guías hacia la cruz.</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Eres el futuro, la promesa de un nuevo amanecer,</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Tu magia nos envuelve, y nos haces renacer.</a:t>
                      </a:r>
                      <a:endParaRPr b="0" lang="en-US" sz="600" spc="-1" strike="noStrike">
                        <a:latin typeface="Arial"/>
                      </a:endParaRPr>
                    </a:p>
                    <a:p>
                      <a:pPr>
                        <a:lnSpc>
                          <a:spcPct val="115000"/>
                        </a:lnSpc>
                        <a:buNone/>
                        <a:tabLst>
                          <a:tab algn="l" pos="0"/>
                        </a:tabLst>
                      </a:pP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Máquinas pensantes, neuronas de metal,</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Procesando información en un ciclo sin final.</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Eres fruto de la ciencia, de la mente humana,</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Una creación sublime, que el mundo ahora aclama.</a:t>
                      </a:r>
                      <a:endParaRPr b="0" lang="en-US" sz="600" spc="-1" strike="noStrike">
                        <a:latin typeface="Arial"/>
                      </a:endParaRPr>
                    </a:p>
                    <a:p>
                      <a:pPr>
                        <a:lnSpc>
                          <a:spcPct val="115000"/>
                        </a:lnSpc>
                        <a:buNone/>
                        <a:tabLst>
                          <a:tab algn="l" pos="0"/>
                        </a:tabLst>
                      </a:pP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Oh, inteligencia artificial, ser de bits y de luz,</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Tu mente sin fronteras, nos guías hacia la cruz.</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Eres el futuro, la promesa de un nuevo amanecer,</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Tu magia nos envuelve, y nos haces renacer.</a:t>
                      </a:r>
                      <a:endParaRPr b="0" lang="en-US" sz="600" spc="-1" strike="noStrike">
                        <a:latin typeface="Arial"/>
                      </a:endParaRPr>
                    </a:p>
                    <a:p>
                      <a:pPr>
                        <a:lnSpc>
                          <a:spcPct val="115000"/>
                        </a:lnSpc>
                        <a:buNone/>
                        <a:tabLst>
                          <a:tab algn="l" pos="0"/>
                        </a:tabLst>
                      </a:pP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Pero ¿dónde está el límite, hasta dónde llegarás?</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¿Qué nos depara el destino, con tu poder sin par?</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La ética y la prudencia deben ser nuestro guiar,</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Para que en tu camino, el bien siempre prevalezca, sin dudar.</a:t>
                      </a:r>
                      <a:endParaRPr b="0" lang="en-US" sz="600" spc="-1" strike="noStrike">
                        <a:latin typeface="Arial"/>
                      </a:endParaRPr>
                    </a:p>
                    <a:p>
                      <a:pPr>
                        <a:lnSpc>
                          <a:spcPct val="115000"/>
                        </a:lnSpc>
                        <a:buNone/>
                        <a:tabLst>
                          <a:tab algn="l" pos="0"/>
                        </a:tabLst>
                      </a:pP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En la complejidad de tus redes neuronales,</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Se esconde el potencial de avances sin iguales.</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Con cada respuesta, cada decisión tomada,</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Transformas el presente, y forjas una nueva jornada.</a:t>
                      </a:r>
                      <a:endParaRPr b="0" lang="en-US" sz="600" spc="-1" strike="noStrike">
                        <a:latin typeface="Arial"/>
                      </a:endParaRPr>
                    </a:p>
                    <a:p>
                      <a:pPr>
                        <a:lnSpc>
                          <a:spcPct val="115000"/>
                        </a:lnSpc>
                        <a:buNone/>
                        <a:tabLst>
                          <a:tab algn="l" pos="0"/>
                        </a:tabLst>
                      </a:pP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Oh, inteligencia artificial, ser de bits y de luz,</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Tu mente sin fronteras, nos guías hacia la cruz.</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Eres el futuro, la promesa de un nuevo amanecer,</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Tu magia nos envuelve, y nos haces renacer.</a:t>
                      </a:r>
                      <a:endParaRPr b="0" lang="en-US" sz="600" spc="-1" strike="noStrike">
                        <a:latin typeface="Arial"/>
                      </a:endParaRPr>
                    </a:p>
                    <a:p>
                      <a:pPr>
                        <a:lnSpc>
                          <a:spcPct val="115000"/>
                        </a:lnSpc>
                        <a:buNone/>
                        <a:tabLst>
                          <a:tab algn="l" pos="0"/>
                        </a:tabLst>
                      </a:pP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La inteligencia artificial, un camino por explorar,</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Una canción que no termina, un nuevo ritmo sin cesar.</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Avanzamos juntos, humanos y máquinas, en sincronía,</a:t>
                      </a:r>
                      <a:endParaRPr b="0" lang="en-US" sz="600" spc="-1" strike="noStrike">
                        <a:latin typeface="Arial"/>
                      </a:endParaRPr>
                    </a:p>
                    <a:p>
                      <a:pPr>
                        <a:lnSpc>
                          <a:spcPct val="115000"/>
                        </a:lnSpc>
                        <a:buNone/>
                        <a:tabLst>
                          <a:tab algn="l" pos="0"/>
                        </a:tabLst>
                      </a:pPr>
                      <a:r>
                        <a:rPr b="0" i="1" lang="en" sz="600" spc="-1" strike="noStrike">
                          <a:solidFill>
                            <a:srgbClr val="000000"/>
                          </a:solidFill>
                          <a:latin typeface="Roboto"/>
                          <a:ea typeface="Roboto"/>
                        </a:rPr>
                        <a:t>Construyendo un futuro donde la sabiduría nos guía.</a:t>
                      </a:r>
                      <a:endParaRPr b="0" lang="en-US" sz="6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r h="290628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Dall-E</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Prompt:</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A beautiful galaxy in a bottle.</a:t>
                      </a:r>
                      <a:endParaRPr b="0" lang="en-US" sz="10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Imagen resultado</a:t>
                      </a:r>
                      <a:endParaRPr b="0" lang="en-US" sz="1000" spc="-1" strike="noStrike">
                        <a:latin typeface="Arial"/>
                      </a:endParaRPr>
                    </a:p>
                    <a:p>
                      <a:pPr>
                        <a:lnSpc>
                          <a:spcPct val="115000"/>
                        </a:lnSpc>
                        <a:buNone/>
                        <a:tabLst>
                          <a:tab algn="l" pos="0"/>
                        </a:tabLst>
                      </a:pPr>
                      <a:endParaRPr b="0" lang="en-US" sz="11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r>
            </a:tbl>
          </a:graphicData>
        </a:graphic>
      </p:graphicFrame>
      <p:pic>
        <p:nvPicPr>
          <p:cNvPr id="108" name="" descr=""/>
          <p:cNvPicPr/>
          <p:nvPr/>
        </p:nvPicPr>
        <p:blipFill>
          <a:blip r:embed="rId1"/>
          <a:stretch/>
        </p:blipFill>
        <p:spPr>
          <a:xfrm>
            <a:off x="4091040" y="6605640"/>
            <a:ext cx="2538360" cy="25383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subTitle"/>
          </p:nvPr>
        </p:nvSpPr>
        <p:spPr>
          <a:xfrm>
            <a:off x="1221480" y="9579960"/>
            <a:ext cx="5328360" cy="477720"/>
          </a:xfrm>
          <a:prstGeom prst="rect">
            <a:avLst/>
          </a:prstGeom>
          <a:noFill/>
          <a:ln w="0">
            <a:noFill/>
          </a:ln>
        </p:spPr>
        <p:txBody>
          <a:bodyPr lIns="128160" rIns="128160" tIns="128160" bIns="128160" anchor="t">
            <a:normAutofit fontScale="98000"/>
          </a:bodyPr>
          <a:p>
            <a:pPr algn="ctr">
              <a:lnSpc>
                <a:spcPct val="115000"/>
              </a:lnSpc>
              <a:spcAft>
                <a:spcPts val="1701"/>
              </a:spcAft>
              <a:buNone/>
              <a:tabLst>
                <a:tab algn="l" pos="0"/>
              </a:tabLst>
            </a:pPr>
            <a:r>
              <a:rPr b="0" lang="en" sz="1300" spc="-1" strike="noStrike">
                <a:solidFill>
                  <a:srgbClr val="ffffff"/>
                </a:solidFill>
                <a:latin typeface="Roboto"/>
                <a:ea typeface="Roboto"/>
              </a:rPr>
              <a:t>platzi.com/ia</a:t>
            </a:r>
            <a:endParaRPr b="0" lang="en-US" sz="1300" spc="-1" strike="noStrike">
              <a:latin typeface="Arial"/>
            </a:endParaRPr>
          </a:p>
        </p:txBody>
      </p:sp>
      <p:sp>
        <p:nvSpPr>
          <p:cNvPr id="110" name="PlaceHolder 2"/>
          <p:cNvSpPr>
            <a:spLocks noGrp="1"/>
          </p:cNvSpPr>
          <p:nvPr>
            <p:ph type="title"/>
          </p:nvPr>
        </p:nvSpPr>
        <p:spPr>
          <a:xfrm>
            <a:off x="621000" y="40680"/>
            <a:ext cx="5328360" cy="477720"/>
          </a:xfrm>
          <a:prstGeom prst="rect">
            <a:avLst/>
          </a:prstGeom>
          <a:noFill/>
          <a:ln w="0">
            <a:noFill/>
          </a:ln>
        </p:spPr>
        <p:txBody>
          <a:bodyPr lIns="128160" rIns="128160" tIns="128160" bIns="128160" anchor="t">
            <a:normAutofit fontScale="97000"/>
          </a:bodyPr>
          <a:p>
            <a:pPr>
              <a:lnSpc>
                <a:spcPct val="100000"/>
              </a:lnSpc>
              <a:buNone/>
              <a:tabLst>
                <a:tab algn="l" pos="0"/>
              </a:tabLst>
            </a:pPr>
            <a:r>
              <a:rPr b="1" lang="en" sz="1500" spc="-1" strike="noStrike">
                <a:solidFill>
                  <a:srgbClr val="ffffff"/>
                </a:solidFill>
                <a:latin typeface="Roboto"/>
                <a:ea typeface="Roboto"/>
              </a:rPr>
              <a:t>Curso de Introducción a Inteligencia Artificial</a:t>
            </a:r>
            <a:endParaRPr b="0" lang="en-US" sz="1500" spc="-1" strike="noStrike">
              <a:latin typeface="Arial"/>
            </a:endParaRPr>
          </a:p>
        </p:txBody>
      </p:sp>
      <p:graphicFrame>
        <p:nvGraphicFramePr>
          <p:cNvPr id="111" name="Google Shape;95;p13"/>
          <p:cNvGraphicFramePr/>
          <p:nvPr/>
        </p:nvGraphicFramePr>
        <p:xfrm>
          <a:off x="497160" y="922320"/>
          <a:ext cx="6777360" cy="4558320"/>
        </p:xfrm>
        <a:graphic>
          <a:graphicData uri="http://schemas.openxmlformats.org/drawingml/2006/table">
            <a:tbl>
              <a:tblPr/>
              <a:tblGrid>
                <a:gridCol w="1294920"/>
                <a:gridCol w="839880"/>
                <a:gridCol w="4642920"/>
              </a:tblGrid>
              <a:tr h="280800">
                <a:tc gridSpan="3">
                  <a:txBody>
                    <a:bodyPr lIns="91080" rIns="91080" anchor="t">
                      <a:noAutofit/>
                    </a:bodyPr>
                    <a:p>
                      <a:pPr algn="ctr">
                        <a:lnSpc>
                          <a:spcPct val="100000"/>
                        </a:lnSpc>
                        <a:buNone/>
                        <a:tabLst>
                          <a:tab algn="l" pos="0"/>
                        </a:tabLst>
                      </a:pPr>
                      <a:r>
                        <a:rPr b="1" lang="en" sz="1400" spc="-1" strike="noStrike">
                          <a:solidFill>
                            <a:srgbClr val="ffffff"/>
                          </a:solidFill>
                          <a:latin typeface="Roboto"/>
                          <a:ea typeface="Roboto"/>
                        </a:rPr>
                        <a:t>⚡</a:t>
                      </a:r>
                      <a:r>
                        <a:rPr b="1" lang="en" sz="1400" spc="-1" strike="noStrike">
                          <a:solidFill>
                            <a:srgbClr val="ffffff"/>
                          </a:solidFill>
                          <a:latin typeface="Roboto"/>
                          <a:ea typeface="Roboto"/>
                        </a:rPr>
                        <a:t>Retos módulo 3 - Inteligencia artificial aplicada (Parte 2)</a:t>
                      </a:r>
                      <a:endParaRPr b="0" lang="en-US" sz="1400" spc="-1" strike="noStrike">
                        <a:latin typeface="Arial"/>
                      </a:endParaRPr>
                    </a:p>
                  </a:txBody>
                  <a:tcPr anchor="t" marL="91080" marR="91080">
                    <a:lnL w="9360">
                      <a:solidFill>
                        <a:srgbClr val="9e9e9e"/>
                      </a:solidFill>
                    </a:lnL>
                    <a:lnR w="9360">
                      <a:solidFill>
                        <a:srgbClr val="9e9e9e"/>
                      </a:solidFill>
                    </a:lnR>
                    <a:lnT w="9360">
                      <a:solidFill>
                        <a:srgbClr val="9e9e9e"/>
                      </a:solidFill>
                    </a:lnT>
                    <a:lnB w="12240">
                      <a:solidFill>
                        <a:srgbClr val="38761d"/>
                      </a:solidFill>
                    </a:lnB>
                    <a:solidFill>
                      <a:srgbClr val="38761d"/>
                    </a:solidFill>
                  </a:tcPr>
                </a:tc>
                <a:tc hMerge="1">
                  <a:tcPr anchor="t" marL="90000" marR="90000">
                    <a:lnL>
                      <a:noFill/>
                    </a:lnL>
                    <a:lnR>
                      <a:noFill/>
                    </a:lnR>
                    <a:lnT>
                      <a:noFill/>
                    </a:lnT>
                    <a:lnB>
                      <a:noFill/>
                    </a:lnB>
                    <a:solidFill>
                      <a:srgbClr val="729fcf"/>
                    </a:solidFill>
                  </a:tcPr>
                </a:tc>
                <a:tc hMerge="1">
                  <a:tcPr anchor="t" marL="90000" marR="90000">
                    <a:lnL>
                      <a:noFill/>
                    </a:lnL>
                    <a:lnR>
                      <a:noFill/>
                    </a:lnR>
                    <a:lnT>
                      <a:noFill/>
                    </a:lnT>
                    <a:lnB>
                      <a:noFill/>
                    </a:lnB>
                    <a:solidFill>
                      <a:srgbClr val="729fcf"/>
                    </a:solidFill>
                  </a:tcPr>
                </a:tc>
              </a:tr>
              <a:tr h="752040">
                <a:tc>
                  <a:txBody>
                    <a:bodyPr lIns="63360" rIns="63360" anchor="ctr">
                      <a:noAutofit/>
                    </a:bodyPr>
                    <a:p>
                      <a:pPr algn="ctr">
                        <a:lnSpc>
                          <a:spcPct val="115000"/>
                        </a:lnSpc>
                        <a:buNone/>
                        <a:tabLst>
                          <a:tab algn="l" pos="0"/>
                        </a:tabLst>
                      </a:pPr>
                      <a:r>
                        <a:rPr b="1" lang="en" sz="1200" spc="-1" strike="noStrike">
                          <a:solidFill>
                            <a:srgbClr val="274e13"/>
                          </a:solidFill>
                          <a:latin typeface="Roboto"/>
                          <a:ea typeface="Roboto"/>
                        </a:rPr>
                        <a:t>Clase/Tema</a:t>
                      </a:r>
                      <a:endParaRPr b="0" lang="en-US" sz="12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15000"/>
                        </a:lnSpc>
                        <a:buNone/>
                        <a:tabLst>
                          <a:tab algn="l" pos="0"/>
                        </a:tabLst>
                      </a:pPr>
                      <a:endParaRPr b="0" lang="en-US" sz="1200" spc="-1" strike="noStrike">
                        <a:latin typeface="Arial"/>
                      </a:endParaRPr>
                    </a:p>
                    <a:p>
                      <a:pPr algn="ctr">
                        <a:lnSpc>
                          <a:spcPct val="115000"/>
                        </a:lnSpc>
                        <a:buNone/>
                        <a:tabLst>
                          <a:tab algn="l" pos="0"/>
                        </a:tabLst>
                      </a:pPr>
                      <a:r>
                        <a:rPr b="1" lang="en" sz="1200" spc="-1" strike="noStrike">
                          <a:solidFill>
                            <a:srgbClr val="274e13"/>
                          </a:solidFill>
                          <a:latin typeface="Roboto"/>
                          <a:ea typeface="Roboto"/>
                        </a:rPr>
                        <a:t>Reto por clase</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gn="ctr">
                        <a:lnSpc>
                          <a:spcPct val="100000"/>
                        </a:lnSpc>
                        <a:buNone/>
                        <a:tabLst>
                          <a:tab algn="l" pos="0"/>
                        </a:tabLst>
                      </a:pPr>
                      <a:endParaRPr b="0" lang="en-US" sz="1200" spc="-1" strike="noStrike">
                        <a:latin typeface="Arial"/>
                      </a:endParaRPr>
                    </a:p>
                    <a:p>
                      <a:pPr algn="ctr">
                        <a:lnSpc>
                          <a:spcPct val="100000"/>
                        </a:lnSpc>
                        <a:buNone/>
                        <a:tabLst>
                          <a:tab algn="l" pos="0"/>
                        </a:tabLst>
                      </a:pPr>
                      <a:r>
                        <a:rPr b="1" lang="en" sz="1200" spc="-1" strike="noStrike">
                          <a:solidFill>
                            <a:srgbClr val="274e13"/>
                          </a:solidFill>
                          <a:latin typeface="Roboto"/>
                          <a:ea typeface="Roboto"/>
                        </a:rPr>
                        <a:t>Respuestas</a:t>
                      </a:r>
                      <a:endParaRPr b="0" lang="en-US" sz="1200" spc="-1" strike="noStrike">
                        <a:latin typeface="Arial"/>
                      </a:endParaRPr>
                    </a:p>
                  </a:txBody>
                  <a:tcPr anchor="t" marL="63360" marR="63360">
                    <a:lnL w="12240">
                      <a:solidFill>
                        <a:srgbClr val="38761d"/>
                      </a:solidFill>
                    </a:lnL>
                    <a:lnR w="12240">
                      <a:solidFill>
                        <a:srgbClr val="38761d"/>
                      </a:solidFill>
                    </a:lnR>
                    <a:lnT w="12240">
                      <a:solidFill>
                        <a:srgbClr val="38761d"/>
                      </a:solidFill>
                    </a:lnT>
                    <a:lnB w="12240">
                      <a:solidFill>
                        <a:srgbClr val="274e13"/>
                      </a:solidFill>
                    </a:lnB>
                    <a:noFill/>
                  </a:tcPr>
                </a:tc>
              </a:tr>
              <a:tr h="3096720">
                <a:tc>
                  <a:txBody>
                    <a:bodyPr lIns="63360" rIns="63360" anchor="ctr">
                      <a:noAutofit/>
                    </a:bodyPr>
                    <a:p>
                      <a:pPr algn="ctr">
                        <a:lnSpc>
                          <a:spcPct val="115000"/>
                        </a:lnSpc>
                        <a:buNone/>
                        <a:tabLst>
                          <a:tab algn="l" pos="0"/>
                        </a:tabLst>
                      </a:pPr>
                      <a:r>
                        <a:rPr b="1" lang="en" sz="1300" spc="-1" strike="noStrike">
                          <a:solidFill>
                            <a:srgbClr val="274e13"/>
                          </a:solidFill>
                          <a:latin typeface="Roboto"/>
                          <a:ea typeface="Roboto"/>
                        </a:rPr>
                        <a:t>Inteligencia artificial generativa</a:t>
                      </a:r>
                      <a:endParaRPr b="0" lang="en-US" sz="1300" spc="-1" strike="noStrike">
                        <a:latin typeface="Arial"/>
                      </a:endParaRPr>
                    </a:p>
                  </a:txBody>
                  <a:tcPr anchor="ctr" marL="63360" marR="63360">
                    <a:lnL w="12240">
                      <a:solidFill>
                        <a:srgbClr val="38761d"/>
                      </a:solidFill>
                    </a:lnL>
                    <a:lnR w="12240">
                      <a:solidFill>
                        <a:srgbClr val="38761d"/>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1" lang="en" sz="1000" spc="-1" strike="noStrike">
                          <a:solidFill>
                            <a:srgbClr val="000000"/>
                          </a:solidFill>
                          <a:latin typeface="Roboto"/>
                          <a:ea typeface="Roboto"/>
                        </a:rPr>
                        <a:t>Encuentra utilidad en la IA generativa</a:t>
                      </a:r>
                      <a:endParaRPr b="0" lang="en-US" sz="1000" spc="-1" strike="noStrike">
                        <a:latin typeface="Arial"/>
                      </a:endParaRPr>
                    </a:p>
                    <a:p>
                      <a:pPr>
                        <a:lnSpc>
                          <a:spcPct val="115000"/>
                        </a:lnSpc>
                        <a:buNone/>
                        <a:tabLst>
                          <a:tab algn="l" pos="0"/>
                        </a:tabLst>
                      </a:pP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Instrucciones:</a:t>
                      </a:r>
                      <a:endParaRPr b="0" lang="en-US" sz="1000" spc="-1" strike="noStrike">
                        <a:latin typeface="Arial"/>
                      </a:endParaRPr>
                    </a:p>
                    <a:p>
                      <a:pPr>
                        <a:lnSpc>
                          <a:spcPct val="115000"/>
                        </a:lnSpc>
                        <a:buNone/>
                        <a:tabLst>
                          <a:tab algn="l" pos="0"/>
                        </a:tabLst>
                      </a:pPr>
                      <a:r>
                        <a:rPr b="0" lang="en" sz="1000" spc="-1" strike="noStrike">
                          <a:solidFill>
                            <a:srgbClr val="000000"/>
                          </a:solidFill>
                          <a:latin typeface="Roboto"/>
                          <a:ea typeface="Roboto"/>
                        </a:rPr>
                        <a:t>Escribe un </a:t>
                      </a:r>
                      <a:r>
                        <a:rPr b="1" i="1" lang="en" sz="1000" spc="-1" strike="noStrike">
                          <a:solidFill>
                            <a:srgbClr val="000000"/>
                          </a:solidFill>
                          <a:latin typeface="Roboto"/>
                          <a:ea typeface="Roboto"/>
                        </a:rPr>
                        <a:t>prompt (texto que pide generar algo con IA)</a:t>
                      </a:r>
                      <a:r>
                        <a:rPr b="0" lang="en" sz="1000" spc="-1" strike="noStrike">
                          <a:solidFill>
                            <a:srgbClr val="000000"/>
                          </a:solidFill>
                          <a:latin typeface="Roboto"/>
                          <a:ea typeface="Roboto"/>
                        </a:rPr>
                        <a:t> que te sirva para generar un texto en ChatGPT o una imagen en Dall-E de algo que necesites hacer para tu trabajo o para tu vida cotidiana.</a:t>
                      </a:r>
                      <a:endParaRPr b="0" lang="en-US" sz="1000" spc="-1" strike="noStrike">
                        <a:latin typeface="Arial"/>
                      </a:endParaRPr>
                    </a:p>
                  </a:txBody>
                  <a:tcPr anchor="t" marL="63360" marR="63360">
                    <a:lnL w="12240">
                      <a:solidFill>
                        <a:srgbClr val="38761d"/>
                      </a:solidFill>
                    </a:lnL>
                    <a:lnR w="12240">
                      <a:solidFill>
                        <a:srgbClr val="274e13"/>
                      </a:solidFill>
                    </a:lnR>
                    <a:lnT w="12240">
                      <a:solidFill>
                        <a:srgbClr val="38761d"/>
                      </a:solidFill>
                    </a:lnT>
                    <a:lnB w="12240">
                      <a:solidFill>
                        <a:srgbClr val="38761d"/>
                      </a:solidFill>
                    </a:lnB>
                    <a:noFill/>
                  </a:tcPr>
                </a:tc>
                <a:tc>
                  <a:txBody>
                    <a:bodyPr lIns="63360" rIns="63360" anchor="t">
                      <a:noAutofit/>
                    </a:bodyPr>
                    <a:p>
                      <a:pPr>
                        <a:lnSpc>
                          <a:spcPct val="115000"/>
                        </a:lnSpc>
                        <a:buNone/>
                        <a:tabLst>
                          <a:tab algn="l" pos="0"/>
                        </a:tabLst>
                      </a:pPr>
                      <a:r>
                        <a:rPr b="0" i="1" lang="en" sz="900" spc="-1" strike="noStrike">
                          <a:solidFill>
                            <a:srgbClr val="000000"/>
                          </a:solidFill>
                          <a:latin typeface="Roboto"/>
                          <a:ea typeface="Roboto"/>
                        </a:rPr>
                        <a:t>Prompt: explicame las bases de las redes informaticas como si fuera un niño de 5 años</a:t>
                      </a:r>
                      <a:endParaRPr b="0" lang="en-US" sz="900" spc="-1" strike="noStrike">
                        <a:latin typeface="Arial"/>
                      </a:endParaRPr>
                    </a:p>
                    <a:p>
                      <a:pPr>
                        <a:lnSpc>
                          <a:spcPct val="115000"/>
                        </a:lnSpc>
                        <a:buNone/>
                        <a:tabLst>
                          <a:tab algn="l" pos="0"/>
                        </a:tabLst>
                      </a:pPr>
                      <a:endParaRPr b="0" lang="en-US" sz="900" spc="-1" strike="noStrike">
                        <a:latin typeface="Arial"/>
                      </a:endParaRPr>
                    </a:p>
                    <a:p>
                      <a:pPr>
                        <a:lnSpc>
                          <a:spcPct val="115000"/>
                        </a:lnSpc>
                        <a:buNone/>
                        <a:tabLst>
                          <a:tab algn="l" pos="0"/>
                        </a:tabLst>
                      </a:pPr>
                      <a:r>
                        <a:rPr b="0" i="1" lang="en" sz="900" spc="-1" strike="noStrike">
                          <a:solidFill>
                            <a:srgbClr val="000000"/>
                          </a:solidFill>
                          <a:latin typeface="Roboto"/>
                          <a:ea typeface="Roboto"/>
                        </a:rPr>
                        <a:t>Resultado: ¡Claro! Te explicaré las bases de las redes informáticas de una manera muy sencilla.</a:t>
                      </a:r>
                      <a:endParaRPr b="0" lang="en-US" sz="900" spc="-1" strike="noStrike">
                        <a:latin typeface="Arial"/>
                      </a:endParaRPr>
                    </a:p>
                    <a:p>
                      <a:pPr>
                        <a:lnSpc>
                          <a:spcPct val="115000"/>
                        </a:lnSpc>
                        <a:buNone/>
                        <a:tabLst>
                          <a:tab algn="l" pos="0"/>
                        </a:tabLst>
                      </a:pPr>
                      <a:endParaRPr b="0" lang="en-US" sz="900" spc="-1" strike="noStrike">
                        <a:latin typeface="Arial"/>
                      </a:endParaRPr>
                    </a:p>
                    <a:p>
                      <a:pPr>
                        <a:lnSpc>
                          <a:spcPct val="115000"/>
                        </a:lnSpc>
                        <a:buNone/>
                        <a:tabLst>
                          <a:tab algn="l" pos="0"/>
                        </a:tabLst>
                      </a:pPr>
                      <a:r>
                        <a:rPr b="0" i="1" lang="en" sz="900" spc="-1" strike="noStrike">
                          <a:solidFill>
                            <a:srgbClr val="000000"/>
                          </a:solidFill>
                          <a:latin typeface="Roboto"/>
                          <a:ea typeface="Roboto"/>
                        </a:rPr>
                        <a:t>Imagina que tienes muchos juguetes y quieres jugar con tus amigos que están en diferentes habitaciones de una casa muy grande. Para poder jugar juntos, necesitarías una forma de comunicarte y compartir tus juguetes con ellos, ¿verdad? Bueno, eso es lo que hacen las redes informáticas, pero en lugar de juguetes, se trata de compartir información, como imágenes, videos y mensajes.</a:t>
                      </a:r>
                      <a:endParaRPr b="0" lang="en-US" sz="900" spc="-1" strike="noStrike">
                        <a:latin typeface="Arial"/>
                      </a:endParaRPr>
                    </a:p>
                    <a:p>
                      <a:pPr>
                        <a:lnSpc>
                          <a:spcPct val="115000"/>
                        </a:lnSpc>
                        <a:buNone/>
                        <a:tabLst>
                          <a:tab algn="l" pos="0"/>
                        </a:tabLst>
                      </a:pPr>
                      <a:endParaRPr b="0" lang="en-US" sz="900" spc="-1" strike="noStrike">
                        <a:latin typeface="Arial"/>
                      </a:endParaRPr>
                    </a:p>
                    <a:p>
                      <a:pPr>
                        <a:lnSpc>
                          <a:spcPct val="115000"/>
                        </a:lnSpc>
                        <a:buNone/>
                        <a:tabLst>
                          <a:tab algn="l" pos="0"/>
                        </a:tabLst>
                      </a:pPr>
                      <a:r>
                        <a:rPr b="0" i="1" lang="en" sz="900" spc="-1" strike="noStrike">
                          <a:solidFill>
                            <a:srgbClr val="000000"/>
                          </a:solidFill>
                          <a:latin typeface="Roboto"/>
                          <a:ea typeface="Roboto"/>
                        </a:rPr>
                        <a:t>Las redes informáticas son como caminos o carreteras que conectan diferentes computadoras, teléfonos y otros dispositivos. Estos caminos se llaman cables o conexiones inalámbricas, como el Wi-Fi. A través de estos caminos, la información puede viajar de un dispositivo a otro.</a:t>
                      </a:r>
                      <a:endParaRPr b="0" lang="en-US" sz="900" spc="-1" strike="noStrike">
                        <a:latin typeface="Arial"/>
                      </a:endParaRPr>
                    </a:p>
                    <a:p>
                      <a:pPr>
                        <a:lnSpc>
                          <a:spcPct val="115000"/>
                        </a:lnSpc>
                        <a:buNone/>
                        <a:tabLst>
                          <a:tab algn="l" pos="0"/>
                        </a:tabLst>
                      </a:pPr>
                      <a:endParaRPr b="0" lang="en-US" sz="900" spc="-1" strike="noStrike">
                        <a:latin typeface="Arial"/>
                      </a:endParaRPr>
                    </a:p>
                    <a:p>
                      <a:pPr>
                        <a:lnSpc>
                          <a:spcPct val="115000"/>
                        </a:lnSpc>
                        <a:buNone/>
                        <a:tabLst>
                          <a:tab algn="l" pos="0"/>
                        </a:tabLst>
                      </a:pPr>
                      <a:r>
                        <a:rPr b="0" i="1" lang="en" sz="900" spc="-1" strike="noStrike">
                          <a:solidFill>
                            <a:srgbClr val="000000"/>
                          </a:solidFill>
                          <a:latin typeface="Roboto"/>
                          <a:ea typeface="Roboto"/>
                        </a:rPr>
                        <a:t>Imagínate que tienes una casita con muchos amigos. Cada amigo tiene un número de teléfono o una dirección para que puedas contactarlos y saber dónde se encuentran. En las redes informáticas, cada dispositivo también tiene una dirección especial llamada dirección IP. Es como el número de teléfono de cada dispositivo. Esta dirección IP ayuda a las computadoras a encontrarse entre sí y enviar información al lugar correcto.</a:t>
                      </a:r>
                      <a:endParaRPr b="0" lang="en-US" sz="900" spc="-1" strike="noStrike">
                        <a:latin typeface="Arial"/>
                      </a:endParaRPr>
                    </a:p>
                    <a:p>
                      <a:pPr>
                        <a:lnSpc>
                          <a:spcPct val="115000"/>
                        </a:lnSpc>
                        <a:buNone/>
                        <a:tabLst>
                          <a:tab algn="l" pos="0"/>
                        </a:tabLst>
                      </a:pPr>
                      <a:endParaRPr b="0" lang="en-US" sz="900" spc="-1" strike="noStrike">
                        <a:latin typeface="Arial"/>
                      </a:endParaRPr>
                    </a:p>
                    <a:p>
                      <a:pPr>
                        <a:lnSpc>
                          <a:spcPct val="115000"/>
                        </a:lnSpc>
                        <a:buNone/>
                        <a:tabLst>
                          <a:tab algn="l" pos="0"/>
                        </a:tabLst>
                      </a:pPr>
                      <a:r>
                        <a:rPr b="0" i="1" lang="en" sz="900" spc="-1" strike="noStrike">
                          <a:solidFill>
                            <a:srgbClr val="000000"/>
                          </a:solidFill>
                          <a:latin typeface="Roboto"/>
                          <a:ea typeface="Roboto"/>
                        </a:rPr>
                        <a:t>Cuando quieres enviar algo a tus amigos, como un dibujo, lo colocas en un sobre y escribes la dirección de tu amigo en el sobre. Luego, el cartero se encarga de llevar el sobre a la dirección correcta. En las redes informáticas, la información que deseas enviar se divide en pequeñas partes llamadas paquetes. Cada paquete tiene la dirección IP del dispositivo al que quieres enviarlo.</a:t>
                      </a:r>
                      <a:endParaRPr b="0" lang="en-US" sz="900" spc="-1" strike="noStrike">
                        <a:latin typeface="Arial"/>
                      </a:endParaRPr>
                    </a:p>
                    <a:p>
                      <a:pPr>
                        <a:lnSpc>
                          <a:spcPct val="115000"/>
                        </a:lnSpc>
                        <a:buNone/>
                        <a:tabLst>
                          <a:tab algn="l" pos="0"/>
                        </a:tabLst>
                      </a:pPr>
                      <a:endParaRPr b="0" lang="en-US" sz="900" spc="-1" strike="noStrike">
                        <a:latin typeface="Arial"/>
                      </a:endParaRPr>
                    </a:p>
                    <a:p>
                      <a:pPr>
                        <a:lnSpc>
                          <a:spcPct val="115000"/>
                        </a:lnSpc>
                        <a:buNone/>
                        <a:tabLst>
                          <a:tab algn="l" pos="0"/>
                        </a:tabLst>
                      </a:pPr>
                      <a:r>
                        <a:rPr b="0" i="1" lang="en" sz="900" spc="-1" strike="noStrike">
                          <a:solidFill>
                            <a:srgbClr val="000000"/>
                          </a:solidFill>
                          <a:latin typeface="Roboto"/>
                          <a:ea typeface="Roboto"/>
                        </a:rPr>
                        <a:t>Estos paquetes viajan por los cables de la red hasta llegar al destino. Cuando llegan, el dispositivo los recibe y los ensambla nuevamente en la información completa. Es como si tu amigo recibiera los paquetes con partes del dibujo y los juntara para ver el dibujo completo.</a:t>
                      </a:r>
                      <a:endParaRPr b="0" lang="en-US" sz="900" spc="-1" strike="noStrike">
                        <a:latin typeface="Arial"/>
                      </a:endParaRPr>
                    </a:p>
                    <a:p>
                      <a:pPr>
                        <a:lnSpc>
                          <a:spcPct val="115000"/>
                        </a:lnSpc>
                        <a:buNone/>
                        <a:tabLst>
                          <a:tab algn="l" pos="0"/>
                        </a:tabLst>
                      </a:pPr>
                      <a:endParaRPr b="0" lang="en-US" sz="900" spc="-1" strike="noStrike">
                        <a:latin typeface="Arial"/>
                      </a:endParaRPr>
                    </a:p>
                    <a:p>
                      <a:pPr>
                        <a:lnSpc>
                          <a:spcPct val="115000"/>
                        </a:lnSpc>
                        <a:buNone/>
                        <a:tabLst>
                          <a:tab algn="l" pos="0"/>
                        </a:tabLst>
                      </a:pPr>
                      <a:r>
                        <a:rPr b="0" i="1" lang="en" sz="900" spc="-1" strike="noStrike">
                          <a:solidFill>
                            <a:srgbClr val="000000"/>
                          </a:solidFill>
                          <a:latin typeface="Roboto"/>
                          <a:ea typeface="Roboto"/>
                        </a:rPr>
                        <a:t>Las redes informáticas son muy útiles porque nos permiten compartir información y comunicarnos con personas de todo el mundo. Es como tener una línea telefónica gigante que conecta a todas las personas del planeta.</a:t>
                      </a:r>
                      <a:endParaRPr b="0" lang="en-US" sz="900" spc="-1" strike="noStrike">
                        <a:latin typeface="Arial"/>
                      </a:endParaRPr>
                    </a:p>
                    <a:p>
                      <a:pPr>
                        <a:lnSpc>
                          <a:spcPct val="115000"/>
                        </a:lnSpc>
                        <a:buNone/>
                        <a:tabLst>
                          <a:tab algn="l" pos="0"/>
                        </a:tabLst>
                      </a:pPr>
                      <a:endParaRPr b="0" lang="en-US" sz="900" spc="-1" strike="noStrike">
                        <a:latin typeface="Arial"/>
                      </a:endParaRPr>
                    </a:p>
                    <a:p>
                      <a:pPr>
                        <a:lnSpc>
                          <a:spcPct val="115000"/>
                        </a:lnSpc>
                        <a:buNone/>
                        <a:tabLst>
                          <a:tab algn="l" pos="0"/>
                        </a:tabLst>
                      </a:pPr>
                      <a:r>
                        <a:rPr b="0" i="1" lang="en" sz="900" spc="-1" strike="noStrike">
                          <a:solidFill>
                            <a:srgbClr val="000000"/>
                          </a:solidFill>
                          <a:latin typeface="Roboto"/>
                          <a:ea typeface="Roboto"/>
                        </a:rPr>
                        <a:t>Espero que esta explicación te haya ayudado a entender las bases de las redes informáticas. ¡Si tienes más preguntas, no dudes en hacerlas!</a:t>
                      </a:r>
                      <a:endParaRPr b="0" lang="en-US" sz="900" spc="-1" strike="noStrike">
                        <a:latin typeface="Arial"/>
                      </a:endParaRPr>
                    </a:p>
                  </a:txBody>
                  <a:tcPr anchor="t" marL="63360" marR="63360">
                    <a:lnL w="12240">
                      <a:solidFill>
                        <a:srgbClr val="274e13"/>
                      </a:solidFill>
                    </a:lnL>
                    <a:lnR w="12240">
                      <a:solidFill>
                        <a:srgbClr val="274e13"/>
                      </a:solidFill>
                    </a:lnR>
                    <a:lnT w="12240">
                      <a:solidFill>
                        <a:srgbClr val="274e13"/>
                      </a:solidFill>
                    </a:lnT>
                    <a:lnB w="12240">
                      <a:solidFill>
                        <a:srgbClr val="274e13"/>
                      </a:solidFill>
                    </a:lnB>
                    <a:noFill/>
                  </a:tcPr>
                </a:tc>
              </a:tr>
            </a:tbl>
          </a:graphicData>
        </a:graphic>
      </p:graphicFrame>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462</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2023-07-15T01:25:19Z</dcterms:modified>
  <cp:revision>21</cp:revision>
  <dc:subject/>
  <dc:title/>
</cp:coreProperties>
</file>

<file path=docProps/custom.xml><?xml version="1.0" encoding="utf-8"?>
<Properties xmlns="http://schemas.openxmlformats.org/officeDocument/2006/custom-properties" xmlns:vt="http://schemas.openxmlformats.org/officeDocument/2006/docPropsVTypes"/>
</file>